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0" r:id="rId3"/>
    <p:sldId id="301" r:id="rId4"/>
    <p:sldId id="262" r:id="rId5"/>
    <p:sldId id="297" r:id="rId6"/>
    <p:sldId id="272" r:id="rId7"/>
    <p:sldId id="306" r:id="rId8"/>
    <p:sldId id="323" r:id="rId9"/>
    <p:sldId id="321" r:id="rId10"/>
    <p:sldId id="311" r:id="rId11"/>
    <p:sldId id="317" r:id="rId12"/>
    <p:sldId id="318" r:id="rId13"/>
    <p:sldId id="324" r:id="rId14"/>
    <p:sldId id="316" r:id="rId15"/>
    <p:sldId id="319" r:id="rId16"/>
  </p:sldIdLst>
  <p:sldSz cx="12192000" cy="6858000"/>
  <p:notesSz cx="6858000" cy="9144000"/>
  <p:custShowLst>
    <p:custShow name="Presentazione personalizzata 1" id="0">
      <p:sldLst>
        <p:sld r:id="rId2"/>
        <p:sld r:id="rId4"/>
        <p:sld r:id="rId6"/>
        <p:sld r:id="rId5"/>
        <p:sld r:id="rId7"/>
      </p:sldLst>
    </p:custShow>
  </p:custShowLst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98C2EDE-83AF-411D-BC42-0144D7BA8BA4}">
          <p14:sldIdLst>
            <p14:sldId id="256"/>
            <p14:sldId id="320"/>
            <p14:sldId id="301"/>
            <p14:sldId id="262"/>
            <p14:sldId id="297"/>
            <p14:sldId id="272"/>
            <p14:sldId id="306"/>
            <p14:sldId id="323"/>
            <p14:sldId id="321"/>
            <p14:sldId id="311"/>
            <p14:sldId id="317"/>
            <p14:sldId id="318"/>
            <p14:sldId id="324"/>
            <p14:sldId id="316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0" dirty="0"/>
              <a:t>Specialista</a:t>
            </a:r>
            <a:r>
              <a:rPr lang="it-IT" sz="1600" b="0" baseline="0" dirty="0"/>
              <a:t> di riferimento</a:t>
            </a:r>
            <a:endParaRPr lang="it-IT" sz="16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68,5%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963-425F-A72F-B10BF7CDFD1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4,1%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963-425F-A72F-B10BF7CDFD1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6,8%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963-425F-A72F-B10BF7CDFD1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fld id="{5A125E2C-36BE-48D2-AACC-4CF7D09E078A}" type="VALUE">
                      <a:rPr lang="en-US"/>
                      <a:pPr/>
                      <a:t>[VALORE]</a:t>
                    </a:fld>
                    <a:r>
                      <a:rPr lang="en-US"/>
                      <a:t>*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963-425F-A72F-B10BF7CDFD1C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12,3%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963-425F-A72F-B10BF7CDFD1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6,8%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963-425F-A72F-B10BF7CDFD1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542-48B6-B562-9180DE98564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Foglio1!$A$58:$A$64</c:f>
              <c:strCache>
                <c:ptCount val="7"/>
                <c:pt idx="0">
                  <c:v>Reumatologo</c:v>
                </c:pt>
                <c:pt idx="1">
                  <c:v>Immunologo</c:v>
                </c:pt>
                <c:pt idx="2">
                  <c:v>Internista</c:v>
                </c:pt>
                <c:pt idx="3">
                  <c:v>Oculista </c:v>
                </c:pt>
                <c:pt idx="4">
                  <c:v>Neurologo</c:v>
                </c:pt>
                <c:pt idx="5">
                  <c:v>Gestione autonoma</c:v>
                </c:pt>
                <c:pt idx="6">
                  <c:v>Nessuna risposta</c:v>
                </c:pt>
              </c:strCache>
            </c:strRef>
          </c:cat>
          <c:val>
            <c:numRef>
              <c:f>Foglio1!$B$58:$B$64</c:f>
              <c:numCache>
                <c:formatCode>General</c:formatCode>
                <c:ptCount val="7"/>
                <c:pt idx="0">
                  <c:v>50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9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963-425F-A72F-B10BF7CDFD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1755952"/>
        <c:axId val="531760264"/>
      </c:barChart>
      <c:catAx>
        <c:axId val="53175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1760264"/>
        <c:crosses val="autoZero"/>
        <c:auto val="1"/>
        <c:lblAlgn val="ctr"/>
        <c:lblOffset val="100"/>
        <c:noMultiLvlLbl val="0"/>
      </c:catAx>
      <c:valAx>
        <c:axId val="53176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175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24803-412D-46A0-8C25-8F0D86C09C4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CE2046-E79E-40BD-BEE3-775003585FD2}">
      <dgm:prSet/>
      <dgm:spPr/>
      <dgm:t>
        <a:bodyPr/>
        <a:lstStyle/>
        <a:p>
          <a:r>
            <a:rPr lang="it-IT"/>
            <a:t>È tra le complicanze </a:t>
          </a:r>
          <a:r>
            <a:rPr lang="it-IT" b="1"/>
            <a:t>più frequenti </a:t>
          </a:r>
          <a:r>
            <a:rPr lang="it-IT"/>
            <a:t>e </a:t>
          </a:r>
          <a:r>
            <a:rPr lang="it-IT" b="1"/>
            <a:t>temibili</a:t>
          </a:r>
          <a:endParaRPr lang="en-US"/>
        </a:p>
      </dgm:t>
    </dgm:pt>
    <dgm:pt modelId="{8553596B-0C02-41CE-A20D-5C7E348B807B}" type="parTrans" cxnId="{7D7BD134-6251-4183-9A50-7A0EEC7A4F58}">
      <dgm:prSet/>
      <dgm:spPr/>
      <dgm:t>
        <a:bodyPr/>
        <a:lstStyle/>
        <a:p>
          <a:endParaRPr lang="en-US"/>
        </a:p>
      </dgm:t>
    </dgm:pt>
    <dgm:pt modelId="{CA791B87-64DA-44A8-B121-1093555B15DD}" type="sibTrans" cxnId="{7D7BD134-6251-4183-9A50-7A0EEC7A4F58}">
      <dgm:prSet/>
      <dgm:spPr/>
      <dgm:t>
        <a:bodyPr/>
        <a:lstStyle/>
        <a:p>
          <a:endParaRPr lang="en-US"/>
        </a:p>
      </dgm:t>
    </dgm:pt>
    <dgm:pt modelId="{C3546DD6-0812-4E5F-AA58-1D287C4BAB75}">
      <dgm:prSet/>
      <dgm:spPr/>
      <dgm:t>
        <a:bodyPr/>
        <a:lstStyle/>
        <a:p>
          <a:r>
            <a:rPr lang="it-IT" dirty="0"/>
            <a:t>Può insorgere </a:t>
          </a:r>
          <a:r>
            <a:rPr lang="it-IT" b="1" dirty="0"/>
            <a:t>anche entro le 24h dall’inizio della sintomatologia</a:t>
          </a:r>
          <a:endParaRPr lang="en-US" b="1" dirty="0"/>
        </a:p>
      </dgm:t>
    </dgm:pt>
    <dgm:pt modelId="{D322A348-DDEC-4067-92E8-2ED26235AB6C}" type="parTrans" cxnId="{16936737-0E55-4F1B-8D43-CBCEDECA6A5E}">
      <dgm:prSet/>
      <dgm:spPr/>
      <dgm:t>
        <a:bodyPr/>
        <a:lstStyle/>
        <a:p>
          <a:endParaRPr lang="en-US"/>
        </a:p>
      </dgm:t>
    </dgm:pt>
    <dgm:pt modelId="{999B85BD-F984-4227-A38E-52264F6A8270}" type="sibTrans" cxnId="{16936737-0E55-4F1B-8D43-CBCEDECA6A5E}">
      <dgm:prSet/>
      <dgm:spPr/>
      <dgm:t>
        <a:bodyPr/>
        <a:lstStyle/>
        <a:p>
          <a:endParaRPr lang="en-US"/>
        </a:p>
      </dgm:t>
    </dgm:pt>
    <dgm:pt modelId="{007D707F-5AFE-4850-92BF-6905B99E98FA}">
      <dgm:prSet/>
      <dgm:spPr/>
      <dgm:t>
        <a:bodyPr/>
        <a:lstStyle/>
        <a:p>
          <a:r>
            <a:rPr lang="it-IT" dirty="0"/>
            <a:t>Può </a:t>
          </a:r>
          <a:r>
            <a:rPr lang="it-IT" b="1" dirty="0"/>
            <a:t>rapidamente</a:t>
          </a:r>
          <a:r>
            <a:rPr lang="it-IT" dirty="0"/>
            <a:t> diventare </a:t>
          </a:r>
          <a:r>
            <a:rPr lang="it-IT" b="1" dirty="0"/>
            <a:t>bilaterale</a:t>
          </a:r>
          <a:endParaRPr lang="en-US" b="1" dirty="0"/>
        </a:p>
      </dgm:t>
    </dgm:pt>
    <dgm:pt modelId="{FCEBD20E-A59A-4B3B-8560-767AC5BD2395}" type="parTrans" cxnId="{3C174256-6AC8-4EDA-AD58-8D104D51E5BA}">
      <dgm:prSet/>
      <dgm:spPr/>
      <dgm:t>
        <a:bodyPr/>
        <a:lstStyle/>
        <a:p>
          <a:endParaRPr lang="en-US"/>
        </a:p>
      </dgm:t>
    </dgm:pt>
    <dgm:pt modelId="{69B6086A-85C8-460B-AE76-CC77EC9938C5}" type="sibTrans" cxnId="{3C174256-6AC8-4EDA-AD58-8D104D51E5BA}">
      <dgm:prSet/>
      <dgm:spPr/>
      <dgm:t>
        <a:bodyPr/>
        <a:lstStyle/>
        <a:p>
          <a:endParaRPr lang="en-US"/>
        </a:p>
      </dgm:t>
    </dgm:pt>
    <dgm:pt modelId="{2E2A44F7-4841-4A84-88BF-0E7DBC4E0A80}">
      <dgm:prSet/>
      <dgm:spPr/>
      <dgm:t>
        <a:bodyPr/>
        <a:lstStyle/>
        <a:p>
          <a:r>
            <a:rPr lang="it-IT"/>
            <a:t>Può essere </a:t>
          </a:r>
          <a:r>
            <a:rPr lang="it-IT" b="1"/>
            <a:t>irreversibile</a:t>
          </a:r>
          <a:r>
            <a:rPr lang="it-IT"/>
            <a:t> </a:t>
          </a:r>
          <a:endParaRPr lang="en-US"/>
        </a:p>
      </dgm:t>
    </dgm:pt>
    <dgm:pt modelId="{C022726B-049B-4729-AD0E-950C71C627EA}" type="parTrans" cxnId="{30B53A3C-7F25-44A9-BF8D-773ABC5B417D}">
      <dgm:prSet/>
      <dgm:spPr/>
      <dgm:t>
        <a:bodyPr/>
        <a:lstStyle/>
        <a:p>
          <a:endParaRPr lang="en-US"/>
        </a:p>
      </dgm:t>
    </dgm:pt>
    <dgm:pt modelId="{1AC3BCE9-6166-4E59-8FEF-8527DBB088A7}" type="sibTrans" cxnId="{30B53A3C-7F25-44A9-BF8D-773ABC5B417D}">
      <dgm:prSet/>
      <dgm:spPr/>
      <dgm:t>
        <a:bodyPr/>
        <a:lstStyle/>
        <a:p>
          <a:endParaRPr lang="en-US"/>
        </a:p>
      </dgm:t>
    </dgm:pt>
    <dgm:pt modelId="{8B50B1CA-CB41-4EB9-9E02-BF5E899B07FC}">
      <dgm:prSet/>
      <dgm:spPr/>
      <dgm:t>
        <a:bodyPr/>
        <a:lstStyle/>
        <a:p>
          <a:r>
            <a:rPr lang="it-IT"/>
            <a:t>Correlata al </a:t>
          </a:r>
          <a:r>
            <a:rPr lang="it-IT" b="1"/>
            <a:t>ritardo nel riconoscimento</a:t>
          </a:r>
          <a:r>
            <a:rPr lang="it-IT"/>
            <a:t> e </a:t>
          </a:r>
          <a:r>
            <a:rPr lang="it-IT" b="1"/>
            <a:t>inizio della terapia </a:t>
          </a:r>
          <a:endParaRPr lang="en-US"/>
        </a:p>
      </dgm:t>
    </dgm:pt>
    <dgm:pt modelId="{0C744201-83D3-4BDE-80BD-DEEAFDAECDF0}" type="parTrans" cxnId="{E9A86567-A0B7-40D3-BEF9-02E4F76D1DEB}">
      <dgm:prSet/>
      <dgm:spPr/>
      <dgm:t>
        <a:bodyPr/>
        <a:lstStyle/>
        <a:p>
          <a:endParaRPr lang="en-US"/>
        </a:p>
      </dgm:t>
    </dgm:pt>
    <dgm:pt modelId="{3C8C2D3A-7BE0-47C9-8F96-2821A3374DA5}" type="sibTrans" cxnId="{E9A86567-A0B7-40D3-BEF9-02E4F76D1DEB}">
      <dgm:prSet/>
      <dgm:spPr/>
      <dgm:t>
        <a:bodyPr/>
        <a:lstStyle/>
        <a:p>
          <a:endParaRPr lang="en-US"/>
        </a:p>
      </dgm:t>
    </dgm:pt>
    <dgm:pt modelId="{1F5C3403-D3FC-4822-B77E-610901F796B0}" type="pres">
      <dgm:prSet presAssocID="{20924803-412D-46A0-8C25-8F0D86C09C4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49BB2CB4-26BB-475C-AF4D-3E1CB3B49CBC}" type="pres">
      <dgm:prSet presAssocID="{5BCE2046-E79E-40BD-BEE3-775003585FD2}" presName="thickLine" presStyleLbl="alignNode1" presStyleIdx="0" presStyleCnt="5"/>
      <dgm:spPr/>
    </dgm:pt>
    <dgm:pt modelId="{9DA25EF6-86BB-44BA-B31A-C249F101808A}" type="pres">
      <dgm:prSet presAssocID="{5BCE2046-E79E-40BD-BEE3-775003585FD2}" presName="horz1" presStyleCnt="0"/>
      <dgm:spPr/>
    </dgm:pt>
    <dgm:pt modelId="{E0E3F2AB-7712-4BCE-84AF-A6D2D9579713}" type="pres">
      <dgm:prSet presAssocID="{5BCE2046-E79E-40BD-BEE3-775003585FD2}" presName="tx1" presStyleLbl="revTx" presStyleIdx="0" presStyleCnt="5"/>
      <dgm:spPr/>
      <dgm:t>
        <a:bodyPr/>
        <a:lstStyle/>
        <a:p>
          <a:endParaRPr lang="it-IT"/>
        </a:p>
      </dgm:t>
    </dgm:pt>
    <dgm:pt modelId="{EE309101-308B-4CC2-B9DB-01CC84B62A27}" type="pres">
      <dgm:prSet presAssocID="{5BCE2046-E79E-40BD-BEE3-775003585FD2}" presName="vert1" presStyleCnt="0"/>
      <dgm:spPr/>
    </dgm:pt>
    <dgm:pt modelId="{49303590-EF3B-4B92-AF23-8968C618CBB5}" type="pres">
      <dgm:prSet presAssocID="{C3546DD6-0812-4E5F-AA58-1D287C4BAB75}" presName="thickLine" presStyleLbl="alignNode1" presStyleIdx="1" presStyleCnt="5"/>
      <dgm:spPr/>
    </dgm:pt>
    <dgm:pt modelId="{6E58E7FB-C869-4EDA-9F4B-7B363B9B30BE}" type="pres">
      <dgm:prSet presAssocID="{C3546DD6-0812-4E5F-AA58-1D287C4BAB75}" presName="horz1" presStyleCnt="0"/>
      <dgm:spPr/>
    </dgm:pt>
    <dgm:pt modelId="{2D1328D7-17C3-47AA-A170-7E701D661CA0}" type="pres">
      <dgm:prSet presAssocID="{C3546DD6-0812-4E5F-AA58-1D287C4BAB75}" presName="tx1" presStyleLbl="revTx" presStyleIdx="1" presStyleCnt="5"/>
      <dgm:spPr/>
      <dgm:t>
        <a:bodyPr/>
        <a:lstStyle/>
        <a:p>
          <a:endParaRPr lang="it-IT"/>
        </a:p>
      </dgm:t>
    </dgm:pt>
    <dgm:pt modelId="{60710E29-8E90-45C9-BABF-98EA4984AFBF}" type="pres">
      <dgm:prSet presAssocID="{C3546DD6-0812-4E5F-AA58-1D287C4BAB75}" presName="vert1" presStyleCnt="0"/>
      <dgm:spPr/>
    </dgm:pt>
    <dgm:pt modelId="{501F9D48-EFD5-4A34-A1D3-C1FD06D7E3BA}" type="pres">
      <dgm:prSet presAssocID="{007D707F-5AFE-4850-92BF-6905B99E98FA}" presName="thickLine" presStyleLbl="alignNode1" presStyleIdx="2" presStyleCnt="5"/>
      <dgm:spPr/>
    </dgm:pt>
    <dgm:pt modelId="{2FB10386-4E5B-4790-B084-53E4453AECE0}" type="pres">
      <dgm:prSet presAssocID="{007D707F-5AFE-4850-92BF-6905B99E98FA}" presName="horz1" presStyleCnt="0"/>
      <dgm:spPr/>
    </dgm:pt>
    <dgm:pt modelId="{69F92446-7D66-4BD7-9362-43F419678A20}" type="pres">
      <dgm:prSet presAssocID="{007D707F-5AFE-4850-92BF-6905B99E98FA}" presName="tx1" presStyleLbl="revTx" presStyleIdx="2" presStyleCnt="5"/>
      <dgm:spPr/>
      <dgm:t>
        <a:bodyPr/>
        <a:lstStyle/>
        <a:p>
          <a:endParaRPr lang="it-IT"/>
        </a:p>
      </dgm:t>
    </dgm:pt>
    <dgm:pt modelId="{3E5B4B2B-CAE2-40F6-A32C-319C0008BDE6}" type="pres">
      <dgm:prSet presAssocID="{007D707F-5AFE-4850-92BF-6905B99E98FA}" presName="vert1" presStyleCnt="0"/>
      <dgm:spPr/>
    </dgm:pt>
    <dgm:pt modelId="{70F734BC-CF88-4979-B986-ADC318EFDD37}" type="pres">
      <dgm:prSet presAssocID="{2E2A44F7-4841-4A84-88BF-0E7DBC4E0A80}" presName="thickLine" presStyleLbl="alignNode1" presStyleIdx="3" presStyleCnt="5"/>
      <dgm:spPr/>
    </dgm:pt>
    <dgm:pt modelId="{442711B0-9069-41DE-AAB4-FFAA19D77926}" type="pres">
      <dgm:prSet presAssocID="{2E2A44F7-4841-4A84-88BF-0E7DBC4E0A80}" presName="horz1" presStyleCnt="0"/>
      <dgm:spPr/>
    </dgm:pt>
    <dgm:pt modelId="{8929081D-9274-4130-A756-75730B54BDBF}" type="pres">
      <dgm:prSet presAssocID="{2E2A44F7-4841-4A84-88BF-0E7DBC4E0A80}" presName="tx1" presStyleLbl="revTx" presStyleIdx="3" presStyleCnt="5"/>
      <dgm:spPr/>
      <dgm:t>
        <a:bodyPr/>
        <a:lstStyle/>
        <a:p>
          <a:endParaRPr lang="it-IT"/>
        </a:p>
      </dgm:t>
    </dgm:pt>
    <dgm:pt modelId="{A2220717-D35F-4444-9581-5004C7F324AD}" type="pres">
      <dgm:prSet presAssocID="{2E2A44F7-4841-4A84-88BF-0E7DBC4E0A80}" presName="vert1" presStyleCnt="0"/>
      <dgm:spPr/>
    </dgm:pt>
    <dgm:pt modelId="{7456BEE5-6D26-4A7B-BF2E-92FE13670930}" type="pres">
      <dgm:prSet presAssocID="{8B50B1CA-CB41-4EB9-9E02-BF5E899B07FC}" presName="thickLine" presStyleLbl="alignNode1" presStyleIdx="4" presStyleCnt="5"/>
      <dgm:spPr/>
    </dgm:pt>
    <dgm:pt modelId="{ED84F879-5D8F-46C1-8F63-3A4D7F6A1EB4}" type="pres">
      <dgm:prSet presAssocID="{8B50B1CA-CB41-4EB9-9E02-BF5E899B07FC}" presName="horz1" presStyleCnt="0"/>
      <dgm:spPr/>
    </dgm:pt>
    <dgm:pt modelId="{A30CF889-DA70-4917-9382-344A5C7F8011}" type="pres">
      <dgm:prSet presAssocID="{8B50B1CA-CB41-4EB9-9E02-BF5E899B07FC}" presName="tx1" presStyleLbl="revTx" presStyleIdx="4" presStyleCnt="5"/>
      <dgm:spPr/>
      <dgm:t>
        <a:bodyPr/>
        <a:lstStyle/>
        <a:p>
          <a:endParaRPr lang="it-IT"/>
        </a:p>
      </dgm:t>
    </dgm:pt>
    <dgm:pt modelId="{1494D103-E082-40A4-9F9D-3572809E7177}" type="pres">
      <dgm:prSet presAssocID="{8B50B1CA-CB41-4EB9-9E02-BF5E899B07FC}" presName="vert1" presStyleCnt="0"/>
      <dgm:spPr/>
    </dgm:pt>
  </dgm:ptLst>
  <dgm:cxnLst>
    <dgm:cxn modelId="{16936737-0E55-4F1B-8D43-CBCEDECA6A5E}" srcId="{20924803-412D-46A0-8C25-8F0D86C09C4A}" destId="{C3546DD6-0812-4E5F-AA58-1D287C4BAB75}" srcOrd="1" destOrd="0" parTransId="{D322A348-DDEC-4067-92E8-2ED26235AB6C}" sibTransId="{999B85BD-F984-4227-A38E-52264F6A8270}"/>
    <dgm:cxn modelId="{D06C0529-6AF8-4429-9CD9-754AE74BB18D}" type="presOf" srcId="{C3546DD6-0812-4E5F-AA58-1D287C4BAB75}" destId="{2D1328D7-17C3-47AA-A170-7E701D661CA0}" srcOrd="0" destOrd="0" presId="urn:microsoft.com/office/officeart/2008/layout/LinedList"/>
    <dgm:cxn modelId="{F875E9B5-9459-479D-9343-84E5E240101E}" type="presOf" srcId="{2E2A44F7-4841-4A84-88BF-0E7DBC4E0A80}" destId="{8929081D-9274-4130-A756-75730B54BDBF}" srcOrd="0" destOrd="0" presId="urn:microsoft.com/office/officeart/2008/layout/LinedList"/>
    <dgm:cxn modelId="{787D2670-2D74-4A62-A7AB-AE84ED50D710}" type="presOf" srcId="{007D707F-5AFE-4850-92BF-6905B99E98FA}" destId="{69F92446-7D66-4BD7-9362-43F419678A20}" srcOrd="0" destOrd="0" presId="urn:microsoft.com/office/officeart/2008/layout/LinedList"/>
    <dgm:cxn modelId="{84038241-BE08-49C5-A690-F816C365024A}" type="presOf" srcId="{8B50B1CA-CB41-4EB9-9E02-BF5E899B07FC}" destId="{A30CF889-DA70-4917-9382-344A5C7F8011}" srcOrd="0" destOrd="0" presId="urn:microsoft.com/office/officeart/2008/layout/LinedList"/>
    <dgm:cxn modelId="{7E3C6F14-6923-4248-AF5B-BE89714EE5C8}" type="presOf" srcId="{20924803-412D-46A0-8C25-8F0D86C09C4A}" destId="{1F5C3403-D3FC-4822-B77E-610901F796B0}" srcOrd="0" destOrd="0" presId="urn:microsoft.com/office/officeart/2008/layout/LinedList"/>
    <dgm:cxn modelId="{30B53A3C-7F25-44A9-BF8D-773ABC5B417D}" srcId="{20924803-412D-46A0-8C25-8F0D86C09C4A}" destId="{2E2A44F7-4841-4A84-88BF-0E7DBC4E0A80}" srcOrd="3" destOrd="0" parTransId="{C022726B-049B-4729-AD0E-950C71C627EA}" sibTransId="{1AC3BCE9-6166-4E59-8FEF-8527DBB088A7}"/>
    <dgm:cxn modelId="{7D7BD134-6251-4183-9A50-7A0EEC7A4F58}" srcId="{20924803-412D-46A0-8C25-8F0D86C09C4A}" destId="{5BCE2046-E79E-40BD-BEE3-775003585FD2}" srcOrd="0" destOrd="0" parTransId="{8553596B-0C02-41CE-A20D-5C7E348B807B}" sibTransId="{CA791B87-64DA-44A8-B121-1093555B15DD}"/>
    <dgm:cxn modelId="{C109A4ED-D587-45C0-A449-A2132C6DE58F}" type="presOf" srcId="{5BCE2046-E79E-40BD-BEE3-775003585FD2}" destId="{E0E3F2AB-7712-4BCE-84AF-A6D2D9579713}" srcOrd="0" destOrd="0" presId="urn:microsoft.com/office/officeart/2008/layout/LinedList"/>
    <dgm:cxn modelId="{3C174256-6AC8-4EDA-AD58-8D104D51E5BA}" srcId="{20924803-412D-46A0-8C25-8F0D86C09C4A}" destId="{007D707F-5AFE-4850-92BF-6905B99E98FA}" srcOrd="2" destOrd="0" parTransId="{FCEBD20E-A59A-4B3B-8560-767AC5BD2395}" sibTransId="{69B6086A-85C8-460B-AE76-CC77EC9938C5}"/>
    <dgm:cxn modelId="{E9A86567-A0B7-40D3-BEF9-02E4F76D1DEB}" srcId="{20924803-412D-46A0-8C25-8F0D86C09C4A}" destId="{8B50B1CA-CB41-4EB9-9E02-BF5E899B07FC}" srcOrd="4" destOrd="0" parTransId="{0C744201-83D3-4BDE-80BD-DEEAFDAECDF0}" sibTransId="{3C8C2D3A-7BE0-47C9-8F96-2821A3374DA5}"/>
    <dgm:cxn modelId="{8C1662EA-047F-4CA0-84FC-F3305651770F}" type="presParOf" srcId="{1F5C3403-D3FC-4822-B77E-610901F796B0}" destId="{49BB2CB4-26BB-475C-AF4D-3E1CB3B49CBC}" srcOrd="0" destOrd="0" presId="urn:microsoft.com/office/officeart/2008/layout/LinedList"/>
    <dgm:cxn modelId="{13D36285-270F-42FE-9FEB-A148014AD4DC}" type="presParOf" srcId="{1F5C3403-D3FC-4822-B77E-610901F796B0}" destId="{9DA25EF6-86BB-44BA-B31A-C249F101808A}" srcOrd="1" destOrd="0" presId="urn:microsoft.com/office/officeart/2008/layout/LinedList"/>
    <dgm:cxn modelId="{48B82AF8-E99E-4A06-BF66-11B858A0D0CA}" type="presParOf" srcId="{9DA25EF6-86BB-44BA-B31A-C249F101808A}" destId="{E0E3F2AB-7712-4BCE-84AF-A6D2D9579713}" srcOrd="0" destOrd="0" presId="urn:microsoft.com/office/officeart/2008/layout/LinedList"/>
    <dgm:cxn modelId="{0A33C130-7E00-4F4C-A244-B772069F0B7F}" type="presParOf" srcId="{9DA25EF6-86BB-44BA-B31A-C249F101808A}" destId="{EE309101-308B-4CC2-B9DB-01CC84B62A27}" srcOrd="1" destOrd="0" presId="urn:microsoft.com/office/officeart/2008/layout/LinedList"/>
    <dgm:cxn modelId="{806694C3-0224-4817-8851-88CC5D9780CA}" type="presParOf" srcId="{1F5C3403-D3FC-4822-B77E-610901F796B0}" destId="{49303590-EF3B-4B92-AF23-8968C618CBB5}" srcOrd="2" destOrd="0" presId="urn:microsoft.com/office/officeart/2008/layout/LinedList"/>
    <dgm:cxn modelId="{D06A932D-7294-4AC3-938F-EECEE8EF0C1D}" type="presParOf" srcId="{1F5C3403-D3FC-4822-B77E-610901F796B0}" destId="{6E58E7FB-C869-4EDA-9F4B-7B363B9B30BE}" srcOrd="3" destOrd="0" presId="urn:microsoft.com/office/officeart/2008/layout/LinedList"/>
    <dgm:cxn modelId="{877FC4A7-75E2-436F-90EA-D1D9F30A449F}" type="presParOf" srcId="{6E58E7FB-C869-4EDA-9F4B-7B363B9B30BE}" destId="{2D1328D7-17C3-47AA-A170-7E701D661CA0}" srcOrd="0" destOrd="0" presId="urn:microsoft.com/office/officeart/2008/layout/LinedList"/>
    <dgm:cxn modelId="{6BC3E0FC-7405-45A6-A8CA-E9D4952F022A}" type="presParOf" srcId="{6E58E7FB-C869-4EDA-9F4B-7B363B9B30BE}" destId="{60710E29-8E90-45C9-BABF-98EA4984AFBF}" srcOrd="1" destOrd="0" presId="urn:microsoft.com/office/officeart/2008/layout/LinedList"/>
    <dgm:cxn modelId="{2FBE0AFD-2523-49DB-8CF7-8AB21977C68A}" type="presParOf" srcId="{1F5C3403-D3FC-4822-B77E-610901F796B0}" destId="{501F9D48-EFD5-4A34-A1D3-C1FD06D7E3BA}" srcOrd="4" destOrd="0" presId="urn:microsoft.com/office/officeart/2008/layout/LinedList"/>
    <dgm:cxn modelId="{F11FE51C-4408-463D-B616-660A4194575F}" type="presParOf" srcId="{1F5C3403-D3FC-4822-B77E-610901F796B0}" destId="{2FB10386-4E5B-4790-B084-53E4453AECE0}" srcOrd="5" destOrd="0" presId="urn:microsoft.com/office/officeart/2008/layout/LinedList"/>
    <dgm:cxn modelId="{DB23F8FA-0520-4E7F-B817-5B2C29BBFEDF}" type="presParOf" srcId="{2FB10386-4E5B-4790-B084-53E4453AECE0}" destId="{69F92446-7D66-4BD7-9362-43F419678A20}" srcOrd="0" destOrd="0" presId="urn:microsoft.com/office/officeart/2008/layout/LinedList"/>
    <dgm:cxn modelId="{3490CABE-1058-47A8-9176-5DF7BCE458D0}" type="presParOf" srcId="{2FB10386-4E5B-4790-B084-53E4453AECE0}" destId="{3E5B4B2B-CAE2-40F6-A32C-319C0008BDE6}" srcOrd="1" destOrd="0" presId="urn:microsoft.com/office/officeart/2008/layout/LinedList"/>
    <dgm:cxn modelId="{F68D604A-0F19-46F6-AD46-760564AE011E}" type="presParOf" srcId="{1F5C3403-D3FC-4822-B77E-610901F796B0}" destId="{70F734BC-CF88-4979-B986-ADC318EFDD37}" srcOrd="6" destOrd="0" presId="urn:microsoft.com/office/officeart/2008/layout/LinedList"/>
    <dgm:cxn modelId="{F53B26AC-6120-48BC-8C68-62C982C240BD}" type="presParOf" srcId="{1F5C3403-D3FC-4822-B77E-610901F796B0}" destId="{442711B0-9069-41DE-AAB4-FFAA19D77926}" srcOrd="7" destOrd="0" presId="urn:microsoft.com/office/officeart/2008/layout/LinedList"/>
    <dgm:cxn modelId="{F8B6B7FD-543F-41D7-9E67-B876D1255A33}" type="presParOf" srcId="{442711B0-9069-41DE-AAB4-FFAA19D77926}" destId="{8929081D-9274-4130-A756-75730B54BDBF}" srcOrd="0" destOrd="0" presId="urn:microsoft.com/office/officeart/2008/layout/LinedList"/>
    <dgm:cxn modelId="{A6B53AEF-7572-48B0-ADDD-2894FACEF18A}" type="presParOf" srcId="{442711B0-9069-41DE-AAB4-FFAA19D77926}" destId="{A2220717-D35F-4444-9581-5004C7F324AD}" srcOrd="1" destOrd="0" presId="urn:microsoft.com/office/officeart/2008/layout/LinedList"/>
    <dgm:cxn modelId="{6B2A35B7-C195-46D1-B956-5F9FBF63A380}" type="presParOf" srcId="{1F5C3403-D3FC-4822-B77E-610901F796B0}" destId="{7456BEE5-6D26-4A7B-BF2E-92FE13670930}" srcOrd="8" destOrd="0" presId="urn:microsoft.com/office/officeart/2008/layout/LinedList"/>
    <dgm:cxn modelId="{4613DB9C-9B58-4BFC-A639-8C12B14866A8}" type="presParOf" srcId="{1F5C3403-D3FC-4822-B77E-610901F796B0}" destId="{ED84F879-5D8F-46C1-8F63-3A4D7F6A1EB4}" srcOrd="9" destOrd="0" presId="urn:microsoft.com/office/officeart/2008/layout/LinedList"/>
    <dgm:cxn modelId="{D0C8541F-4835-457D-B6F8-DCAA77A10376}" type="presParOf" srcId="{ED84F879-5D8F-46C1-8F63-3A4D7F6A1EB4}" destId="{A30CF889-DA70-4917-9382-344A5C7F8011}" srcOrd="0" destOrd="0" presId="urn:microsoft.com/office/officeart/2008/layout/LinedList"/>
    <dgm:cxn modelId="{D002E66B-BAB5-4587-982E-9D249743E608}" type="presParOf" srcId="{ED84F879-5D8F-46C1-8F63-3A4D7F6A1EB4}" destId="{1494D103-E082-40A4-9F9D-3572809E71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E9A33C-8EB5-44A1-91A2-736BC6906D6A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6200D95-4AF6-4A9C-9879-89E338EEAEA3}">
      <dgm:prSet/>
      <dgm:spPr>
        <a:solidFill>
          <a:srgbClr val="C00000"/>
        </a:solidFill>
      </dgm:spPr>
      <dgm:t>
        <a:bodyPr/>
        <a:lstStyle/>
        <a:p>
          <a:r>
            <a:rPr lang="it-IT" b="1" dirty="0"/>
            <a:t>1° Febbraio2013:</a:t>
          </a:r>
          <a:r>
            <a:rPr lang="it-IT" dirty="0"/>
            <a:t> </a:t>
          </a:r>
          <a:r>
            <a:rPr lang="it-IT" b="1" dirty="0"/>
            <a:t>mal di testa di nuova insorgenza </a:t>
          </a:r>
          <a:r>
            <a:rPr lang="it-IT" dirty="0"/>
            <a:t>(</a:t>
          </a:r>
          <a:r>
            <a:rPr lang="it-IT" dirty="0" err="1"/>
            <a:t>frontale,zigomatico,temporo</a:t>
          </a:r>
          <a:r>
            <a:rPr lang="it-IT" dirty="0"/>
            <a:t>-mandibolare),</a:t>
          </a:r>
          <a:r>
            <a:rPr lang="it-IT" b="1" dirty="0" err="1"/>
            <a:t>claudicatio</a:t>
          </a:r>
          <a:r>
            <a:rPr lang="it-IT" b="1" dirty="0"/>
            <a:t> masticatoria. </a:t>
          </a:r>
          <a:r>
            <a:rPr lang="it-IT" dirty="0"/>
            <a:t>I sintomi trattati con </a:t>
          </a:r>
          <a:r>
            <a:rPr lang="it-IT" b="1" dirty="0" err="1"/>
            <a:t>ketoprofene</a:t>
          </a:r>
          <a:r>
            <a:rPr lang="it-IT" dirty="0"/>
            <a:t>. </a:t>
          </a:r>
          <a:endParaRPr lang="en-US" dirty="0"/>
        </a:p>
      </dgm:t>
    </dgm:pt>
    <dgm:pt modelId="{FEE7A67F-1F8C-4888-B944-2FEF6A147FFC}" type="parTrans" cxnId="{CAB43275-A2E2-47CF-8703-F612961108D8}">
      <dgm:prSet/>
      <dgm:spPr/>
      <dgm:t>
        <a:bodyPr/>
        <a:lstStyle/>
        <a:p>
          <a:endParaRPr lang="en-US"/>
        </a:p>
      </dgm:t>
    </dgm:pt>
    <dgm:pt modelId="{4C09B432-3534-4BC1-9B2A-A75F77B1F577}" type="sibTrans" cxnId="{CAB43275-A2E2-47CF-8703-F612961108D8}">
      <dgm:prSet/>
      <dgm:spPr/>
      <dgm:t>
        <a:bodyPr/>
        <a:lstStyle/>
        <a:p>
          <a:endParaRPr lang="en-US"/>
        </a:p>
      </dgm:t>
    </dgm:pt>
    <dgm:pt modelId="{8A2345F7-D1FE-4934-98C4-3E9EAA185ACC}">
      <dgm:prSet/>
      <dgm:spPr>
        <a:solidFill>
          <a:srgbClr val="C00000"/>
        </a:solidFill>
      </dgm:spPr>
      <dgm:t>
        <a:bodyPr/>
        <a:lstStyle/>
        <a:p>
          <a:r>
            <a:rPr lang="it-IT" b="1"/>
            <a:t>4° Febbraio 2013:</a:t>
          </a:r>
          <a:r>
            <a:rPr lang="it-IT"/>
            <a:t> </a:t>
          </a:r>
          <a:r>
            <a:rPr lang="it-IT" b="1"/>
            <a:t>diagnosi di odontalgia</a:t>
          </a:r>
          <a:r>
            <a:rPr lang="it-IT"/>
            <a:t>, trattata con </a:t>
          </a:r>
          <a:r>
            <a:rPr lang="it-IT" b="1"/>
            <a:t>analgesici </a:t>
          </a:r>
          <a:r>
            <a:rPr lang="it-IT"/>
            <a:t>ed</a:t>
          </a:r>
          <a:r>
            <a:rPr lang="it-IT" b="1"/>
            <a:t> antibiotici</a:t>
          </a:r>
          <a:endParaRPr lang="en-US"/>
        </a:p>
      </dgm:t>
    </dgm:pt>
    <dgm:pt modelId="{E3DD5CA4-8990-4190-9659-72FAC7E4DEB5}" type="parTrans" cxnId="{BC6AB6AE-C0AF-4F77-906B-06635FBC4604}">
      <dgm:prSet/>
      <dgm:spPr/>
      <dgm:t>
        <a:bodyPr/>
        <a:lstStyle/>
        <a:p>
          <a:endParaRPr lang="en-US"/>
        </a:p>
      </dgm:t>
    </dgm:pt>
    <dgm:pt modelId="{CD8FAE3B-913A-4B5A-BC3C-95204EB0D75C}" type="sibTrans" cxnId="{BC6AB6AE-C0AF-4F77-906B-06635FBC4604}">
      <dgm:prSet/>
      <dgm:spPr/>
      <dgm:t>
        <a:bodyPr/>
        <a:lstStyle/>
        <a:p>
          <a:endParaRPr lang="en-US"/>
        </a:p>
      </dgm:t>
    </dgm:pt>
    <dgm:pt modelId="{0D585FB9-1651-4BE7-A58D-C1AAD67DD143}">
      <dgm:prSet/>
      <dgm:spPr>
        <a:solidFill>
          <a:srgbClr val="C00000"/>
        </a:solidFill>
      </dgm:spPr>
      <dgm:t>
        <a:bodyPr/>
        <a:lstStyle/>
        <a:p>
          <a:r>
            <a:rPr lang="it-IT" b="1" dirty="0"/>
            <a:t>7° Febbraio 2013:</a:t>
          </a:r>
          <a:r>
            <a:rPr lang="it-IT" dirty="0"/>
            <a:t> </a:t>
          </a:r>
          <a:r>
            <a:rPr lang="it-IT" b="1" dirty="0"/>
            <a:t>febbricola</a:t>
          </a:r>
          <a:r>
            <a:rPr lang="it-IT" dirty="0"/>
            <a:t> e </a:t>
          </a:r>
          <a:r>
            <a:rPr lang="it-IT" b="1" dirty="0"/>
            <a:t>scotoma.</a:t>
          </a:r>
          <a:r>
            <a:rPr lang="it-IT" dirty="0"/>
            <a:t> Prima visita presso il MMG e invio al Pronto Soccorso</a:t>
          </a:r>
          <a:endParaRPr lang="en-US" dirty="0"/>
        </a:p>
      </dgm:t>
    </dgm:pt>
    <dgm:pt modelId="{CAD0AA07-A9C3-453B-8896-E782AF02D202}" type="parTrans" cxnId="{CA28E365-7293-48DB-8EFB-A33098AE8C87}">
      <dgm:prSet/>
      <dgm:spPr/>
      <dgm:t>
        <a:bodyPr/>
        <a:lstStyle/>
        <a:p>
          <a:endParaRPr lang="en-US"/>
        </a:p>
      </dgm:t>
    </dgm:pt>
    <dgm:pt modelId="{00ABAB3A-E454-49E1-9E77-B41EED7F430A}" type="sibTrans" cxnId="{CA28E365-7293-48DB-8EFB-A33098AE8C87}">
      <dgm:prSet/>
      <dgm:spPr/>
      <dgm:t>
        <a:bodyPr/>
        <a:lstStyle/>
        <a:p>
          <a:endParaRPr lang="en-US"/>
        </a:p>
      </dgm:t>
    </dgm:pt>
    <dgm:pt modelId="{B8972931-08D3-47F6-8697-27391D22C3D2}">
      <dgm:prSet/>
      <dgm:spPr>
        <a:solidFill>
          <a:srgbClr val="C00000"/>
        </a:solidFill>
      </dgm:spPr>
      <dgm:t>
        <a:bodyPr/>
        <a:lstStyle/>
        <a:p>
          <a:r>
            <a:rPr lang="it-IT" b="1" dirty="0"/>
            <a:t>9° Febbraio 2013: visita neurologica </a:t>
          </a:r>
          <a:r>
            <a:rPr lang="it-IT" dirty="0"/>
            <a:t>ed </a:t>
          </a:r>
          <a:r>
            <a:rPr lang="it-IT" b="1" dirty="0"/>
            <a:t>oftalmologica</a:t>
          </a:r>
          <a:r>
            <a:rPr lang="it-IT" dirty="0"/>
            <a:t> con </a:t>
          </a:r>
          <a:r>
            <a:rPr lang="it-IT" b="1" dirty="0"/>
            <a:t>diagnosi di neuropatia trigeminale </a:t>
          </a:r>
          <a:r>
            <a:rPr lang="it-IT" dirty="0"/>
            <a:t>con </a:t>
          </a:r>
          <a:r>
            <a:rPr lang="it-IT" b="1" dirty="0"/>
            <a:t>occlusione dell’arteria ciliare,</a:t>
          </a:r>
          <a:r>
            <a:rPr lang="it-IT" dirty="0"/>
            <a:t> trattata con </a:t>
          </a:r>
          <a:r>
            <a:rPr lang="it-IT" b="1" dirty="0"/>
            <a:t>eparina</a:t>
          </a:r>
          <a:r>
            <a:rPr lang="it-IT" dirty="0"/>
            <a:t>, </a:t>
          </a:r>
          <a:r>
            <a:rPr lang="it-IT" b="1" dirty="0"/>
            <a:t>ASA</a:t>
          </a:r>
          <a:r>
            <a:rPr lang="it-IT" dirty="0"/>
            <a:t> e </a:t>
          </a:r>
          <a:r>
            <a:rPr lang="it-IT" b="1" dirty="0" err="1"/>
            <a:t>pregabalin</a:t>
          </a:r>
          <a:r>
            <a:rPr lang="it-IT" dirty="0"/>
            <a:t>. </a:t>
          </a:r>
          <a:endParaRPr lang="en-US" dirty="0"/>
        </a:p>
      </dgm:t>
    </dgm:pt>
    <dgm:pt modelId="{0CEA4A9D-9306-4BED-A834-60467314EA1D}" type="parTrans" cxnId="{2AF9924F-6D27-4F6B-B49B-88C7A8953900}">
      <dgm:prSet/>
      <dgm:spPr/>
      <dgm:t>
        <a:bodyPr/>
        <a:lstStyle/>
        <a:p>
          <a:endParaRPr lang="en-US"/>
        </a:p>
      </dgm:t>
    </dgm:pt>
    <dgm:pt modelId="{5D058FC9-1994-4FBD-A0CA-527C36EE236B}" type="sibTrans" cxnId="{2AF9924F-6D27-4F6B-B49B-88C7A8953900}">
      <dgm:prSet/>
      <dgm:spPr/>
      <dgm:t>
        <a:bodyPr/>
        <a:lstStyle/>
        <a:p>
          <a:endParaRPr lang="en-US"/>
        </a:p>
      </dgm:t>
    </dgm:pt>
    <dgm:pt modelId="{2F4BFEE8-095F-4CE8-9346-B40CE182755F}">
      <dgm:prSet/>
      <dgm:spPr>
        <a:solidFill>
          <a:srgbClr val="C00000"/>
        </a:solidFill>
      </dgm:spPr>
      <dgm:t>
        <a:bodyPr/>
        <a:lstStyle/>
        <a:p>
          <a:r>
            <a:rPr lang="it-IT" b="1" dirty="0"/>
            <a:t>10 Febbraio 2013: perdita bilaterale della vista</a:t>
          </a:r>
          <a:r>
            <a:rPr lang="it-IT" dirty="0"/>
            <a:t>, </a:t>
          </a:r>
          <a:r>
            <a:rPr lang="it-IT" b="1" dirty="0"/>
            <a:t>PCR: 120 mg/L</a:t>
          </a:r>
          <a:r>
            <a:rPr lang="it-IT" dirty="0"/>
            <a:t>, iniziata la </a:t>
          </a:r>
          <a:r>
            <a:rPr lang="it-IT" b="1" dirty="0"/>
            <a:t>terapia con GC</a:t>
          </a:r>
          <a:r>
            <a:rPr lang="it-IT" dirty="0"/>
            <a:t> e posta </a:t>
          </a:r>
          <a:r>
            <a:rPr lang="it-IT" b="1" dirty="0"/>
            <a:t>diagnosi di AGC</a:t>
          </a:r>
          <a:endParaRPr lang="en-US" dirty="0"/>
        </a:p>
      </dgm:t>
    </dgm:pt>
    <dgm:pt modelId="{BDE22962-9F4B-411C-8793-8518E549E256}" type="parTrans" cxnId="{21717A97-5EDF-408A-AF7C-AA09C37DCAD4}">
      <dgm:prSet/>
      <dgm:spPr/>
      <dgm:t>
        <a:bodyPr/>
        <a:lstStyle/>
        <a:p>
          <a:endParaRPr lang="en-US"/>
        </a:p>
      </dgm:t>
    </dgm:pt>
    <dgm:pt modelId="{4D4AECED-FE32-4C06-B329-4A3201393329}" type="sibTrans" cxnId="{21717A97-5EDF-408A-AF7C-AA09C37DCAD4}">
      <dgm:prSet/>
      <dgm:spPr/>
      <dgm:t>
        <a:bodyPr/>
        <a:lstStyle/>
        <a:p>
          <a:endParaRPr lang="en-US"/>
        </a:p>
      </dgm:t>
    </dgm:pt>
    <dgm:pt modelId="{DBD1ED01-5F85-4F55-9DD9-B3BBE8FFFEF9}" type="pres">
      <dgm:prSet presAssocID="{40E9A33C-8EB5-44A1-91A2-736BC6906D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5D6DD92-1C9E-45DC-B774-28EB970FE5B4}" type="pres">
      <dgm:prSet presAssocID="{40E9A33C-8EB5-44A1-91A2-736BC6906D6A}" presName="dummyMaxCanvas" presStyleCnt="0">
        <dgm:presLayoutVars/>
      </dgm:prSet>
      <dgm:spPr/>
    </dgm:pt>
    <dgm:pt modelId="{034AB29B-8A2A-462D-B161-911FD7542066}" type="pres">
      <dgm:prSet presAssocID="{40E9A33C-8EB5-44A1-91A2-736BC6906D6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2EEA0A-195A-4809-8D02-07C3B343DD9D}" type="pres">
      <dgm:prSet presAssocID="{40E9A33C-8EB5-44A1-91A2-736BC6906D6A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996EEF-D829-4635-ACA5-E52008E8EF53}" type="pres">
      <dgm:prSet presAssocID="{40E9A33C-8EB5-44A1-91A2-736BC6906D6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D0DA36-C32F-48B4-BA06-A851DD65B77F}" type="pres">
      <dgm:prSet presAssocID="{40E9A33C-8EB5-44A1-91A2-736BC6906D6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1099C80-6EF3-402B-84F6-DABE0E00BE74}" type="pres">
      <dgm:prSet presAssocID="{40E9A33C-8EB5-44A1-91A2-736BC6906D6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07ED88-DCF6-4E76-AF57-B887829319A1}" type="pres">
      <dgm:prSet presAssocID="{40E9A33C-8EB5-44A1-91A2-736BC6906D6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83E979-835F-44F0-B8A6-ABE811C8752F}" type="pres">
      <dgm:prSet presAssocID="{40E9A33C-8EB5-44A1-91A2-736BC6906D6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2A2CE0-CD6F-497F-8C55-6B2720B2D50F}" type="pres">
      <dgm:prSet presAssocID="{40E9A33C-8EB5-44A1-91A2-736BC6906D6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3E733B-A834-4D0E-BEEA-57015FA8A2A7}" type="pres">
      <dgm:prSet presAssocID="{40E9A33C-8EB5-44A1-91A2-736BC6906D6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4EFE60-69AB-4C2D-8ABF-09CC653EEAF6}" type="pres">
      <dgm:prSet presAssocID="{40E9A33C-8EB5-44A1-91A2-736BC6906D6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B29DC3-82D3-4904-8BF9-EBD73B19EE02}" type="pres">
      <dgm:prSet presAssocID="{40E9A33C-8EB5-44A1-91A2-736BC6906D6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A918F6-DCCB-471B-829D-29299099088D}" type="pres">
      <dgm:prSet presAssocID="{40E9A33C-8EB5-44A1-91A2-736BC6906D6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1400A3-640B-477A-9D76-F4DE3194E3DD}" type="pres">
      <dgm:prSet presAssocID="{40E9A33C-8EB5-44A1-91A2-736BC6906D6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4E3B82-6F7B-4991-8F0A-6EBC9CB77B3A}" type="pres">
      <dgm:prSet presAssocID="{40E9A33C-8EB5-44A1-91A2-736BC6906D6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88A7B07-127B-4569-9CC7-E750DB72ED5E}" type="presOf" srcId="{40E9A33C-8EB5-44A1-91A2-736BC6906D6A}" destId="{DBD1ED01-5F85-4F55-9DD9-B3BBE8FFFEF9}" srcOrd="0" destOrd="0" presId="urn:microsoft.com/office/officeart/2005/8/layout/vProcess5"/>
    <dgm:cxn modelId="{21717A97-5EDF-408A-AF7C-AA09C37DCAD4}" srcId="{40E9A33C-8EB5-44A1-91A2-736BC6906D6A}" destId="{2F4BFEE8-095F-4CE8-9346-B40CE182755F}" srcOrd="4" destOrd="0" parTransId="{BDE22962-9F4B-411C-8793-8518E549E256}" sibTransId="{4D4AECED-FE32-4C06-B329-4A3201393329}"/>
    <dgm:cxn modelId="{650FC146-A347-40AB-85A8-24BA362F8BA6}" type="presOf" srcId="{F6200D95-4AF6-4A9C-9879-89E338EEAEA3}" destId="{034AB29B-8A2A-462D-B161-911FD7542066}" srcOrd="0" destOrd="0" presId="urn:microsoft.com/office/officeart/2005/8/layout/vProcess5"/>
    <dgm:cxn modelId="{B95FF969-98DB-4DAF-811D-00A83ABB45AF}" type="presOf" srcId="{5D058FC9-1994-4FBD-A0CA-527C36EE236B}" destId="{503E733B-A834-4D0E-BEEA-57015FA8A2A7}" srcOrd="0" destOrd="0" presId="urn:microsoft.com/office/officeart/2005/8/layout/vProcess5"/>
    <dgm:cxn modelId="{B932D8DC-F4E0-4966-BBC0-65F4D598D614}" type="presOf" srcId="{4C09B432-3534-4BC1-9B2A-A75F77B1F577}" destId="{3007ED88-DCF6-4E76-AF57-B887829319A1}" srcOrd="0" destOrd="0" presId="urn:microsoft.com/office/officeart/2005/8/layout/vProcess5"/>
    <dgm:cxn modelId="{ED6F1963-7B85-4C59-9812-0D6593FD5FFB}" type="presOf" srcId="{F6200D95-4AF6-4A9C-9879-89E338EEAEA3}" destId="{6C4EFE60-69AB-4C2D-8ABF-09CC653EEAF6}" srcOrd="1" destOrd="0" presId="urn:microsoft.com/office/officeart/2005/8/layout/vProcess5"/>
    <dgm:cxn modelId="{195AD00E-4D50-4438-AD2F-9A9EDD30D03C}" type="presOf" srcId="{0D585FB9-1651-4BE7-A58D-C1AAD67DD143}" destId="{AD996EEF-D829-4635-ACA5-E52008E8EF53}" srcOrd="0" destOrd="0" presId="urn:microsoft.com/office/officeart/2005/8/layout/vProcess5"/>
    <dgm:cxn modelId="{2AF9924F-6D27-4F6B-B49B-88C7A8953900}" srcId="{40E9A33C-8EB5-44A1-91A2-736BC6906D6A}" destId="{B8972931-08D3-47F6-8697-27391D22C3D2}" srcOrd="3" destOrd="0" parTransId="{0CEA4A9D-9306-4BED-A834-60467314EA1D}" sibTransId="{5D058FC9-1994-4FBD-A0CA-527C36EE236B}"/>
    <dgm:cxn modelId="{BC6AB6AE-C0AF-4F77-906B-06635FBC4604}" srcId="{40E9A33C-8EB5-44A1-91A2-736BC6906D6A}" destId="{8A2345F7-D1FE-4934-98C4-3E9EAA185ACC}" srcOrd="1" destOrd="0" parTransId="{E3DD5CA4-8990-4190-9659-72FAC7E4DEB5}" sibTransId="{CD8FAE3B-913A-4B5A-BC3C-95204EB0D75C}"/>
    <dgm:cxn modelId="{CAB43275-A2E2-47CF-8703-F612961108D8}" srcId="{40E9A33C-8EB5-44A1-91A2-736BC6906D6A}" destId="{F6200D95-4AF6-4A9C-9879-89E338EEAEA3}" srcOrd="0" destOrd="0" parTransId="{FEE7A67F-1F8C-4888-B944-2FEF6A147FFC}" sibTransId="{4C09B432-3534-4BC1-9B2A-A75F77B1F577}"/>
    <dgm:cxn modelId="{B2CC57F7-21BC-4790-B6AC-9FAE306B9DCB}" type="presOf" srcId="{B8972931-08D3-47F6-8697-27391D22C3D2}" destId="{1E1400A3-640B-477A-9D76-F4DE3194E3DD}" srcOrd="1" destOrd="0" presId="urn:microsoft.com/office/officeart/2005/8/layout/vProcess5"/>
    <dgm:cxn modelId="{9405BE16-FB56-4939-9F04-CC9B19D17E80}" type="presOf" srcId="{2F4BFEE8-095F-4CE8-9346-B40CE182755F}" destId="{31099C80-6EF3-402B-84F6-DABE0E00BE74}" srcOrd="0" destOrd="0" presId="urn:microsoft.com/office/officeart/2005/8/layout/vProcess5"/>
    <dgm:cxn modelId="{A4F97ECF-56E4-49B8-9933-46183C8A9DE1}" type="presOf" srcId="{CD8FAE3B-913A-4B5A-BC3C-95204EB0D75C}" destId="{3783E979-835F-44F0-B8A6-ABE811C8752F}" srcOrd="0" destOrd="0" presId="urn:microsoft.com/office/officeart/2005/8/layout/vProcess5"/>
    <dgm:cxn modelId="{DEDEE0A0-4D72-4360-965E-83BD1ADC5C9A}" type="presOf" srcId="{8A2345F7-D1FE-4934-98C4-3E9EAA185ACC}" destId="{A2B29DC3-82D3-4904-8BF9-EBD73B19EE02}" srcOrd="1" destOrd="0" presId="urn:microsoft.com/office/officeart/2005/8/layout/vProcess5"/>
    <dgm:cxn modelId="{3F91F8EA-DE4B-471E-94D3-0CBF993DA10D}" type="presOf" srcId="{0D585FB9-1651-4BE7-A58D-C1AAD67DD143}" destId="{23A918F6-DCCB-471B-829D-29299099088D}" srcOrd="1" destOrd="0" presId="urn:microsoft.com/office/officeart/2005/8/layout/vProcess5"/>
    <dgm:cxn modelId="{F077B6CE-535D-4EF7-925F-F637F2B10FCF}" type="presOf" srcId="{8A2345F7-D1FE-4934-98C4-3E9EAA185ACC}" destId="{812EEA0A-195A-4809-8D02-07C3B343DD9D}" srcOrd="0" destOrd="0" presId="urn:microsoft.com/office/officeart/2005/8/layout/vProcess5"/>
    <dgm:cxn modelId="{CA28E365-7293-48DB-8EFB-A33098AE8C87}" srcId="{40E9A33C-8EB5-44A1-91A2-736BC6906D6A}" destId="{0D585FB9-1651-4BE7-A58D-C1AAD67DD143}" srcOrd="2" destOrd="0" parTransId="{CAD0AA07-A9C3-453B-8896-E782AF02D202}" sibTransId="{00ABAB3A-E454-49E1-9E77-B41EED7F430A}"/>
    <dgm:cxn modelId="{609AD38D-0CD9-47A6-9E47-59E038674FFD}" type="presOf" srcId="{2F4BFEE8-095F-4CE8-9346-B40CE182755F}" destId="{254E3B82-6F7B-4991-8F0A-6EBC9CB77B3A}" srcOrd="1" destOrd="0" presId="urn:microsoft.com/office/officeart/2005/8/layout/vProcess5"/>
    <dgm:cxn modelId="{247A4CA6-6996-41D7-80E0-BF52EF3C8569}" type="presOf" srcId="{00ABAB3A-E454-49E1-9E77-B41EED7F430A}" destId="{5B2A2CE0-CD6F-497F-8C55-6B2720B2D50F}" srcOrd="0" destOrd="0" presId="urn:microsoft.com/office/officeart/2005/8/layout/vProcess5"/>
    <dgm:cxn modelId="{BEB13233-B90A-4590-BAD8-C6836027BEC3}" type="presOf" srcId="{B8972931-08D3-47F6-8697-27391D22C3D2}" destId="{4BD0DA36-C32F-48B4-BA06-A851DD65B77F}" srcOrd="0" destOrd="0" presId="urn:microsoft.com/office/officeart/2005/8/layout/vProcess5"/>
    <dgm:cxn modelId="{10444950-33C4-4C4E-AFCF-FF954215FA66}" type="presParOf" srcId="{DBD1ED01-5F85-4F55-9DD9-B3BBE8FFFEF9}" destId="{75D6DD92-1C9E-45DC-B774-28EB970FE5B4}" srcOrd="0" destOrd="0" presId="urn:microsoft.com/office/officeart/2005/8/layout/vProcess5"/>
    <dgm:cxn modelId="{59549095-705C-447B-BB79-A3F14FDCD9BD}" type="presParOf" srcId="{DBD1ED01-5F85-4F55-9DD9-B3BBE8FFFEF9}" destId="{034AB29B-8A2A-462D-B161-911FD7542066}" srcOrd="1" destOrd="0" presId="urn:microsoft.com/office/officeart/2005/8/layout/vProcess5"/>
    <dgm:cxn modelId="{E5BBE947-C36D-4C11-A7F8-A9EA3AE3739F}" type="presParOf" srcId="{DBD1ED01-5F85-4F55-9DD9-B3BBE8FFFEF9}" destId="{812EEA0A-195A-4809-8D02-07C3B343DD9D}" srcOrd="2" destOrd="0" presId="urn:microsoft.com/office/officeart/2005/8/layout/vProcess5"/>
    <dgm:cxn modelId="{59E31284-6F20-47A3-92FF-408B20C6D9F8}" type="presParOf" srcId="{DBD1ED01-5F85-4F55-9DD9-B3BBE8FFFEF9}" destId="{AD996EEF-D829-4635-ACA5-E52008E8EF53}" srcOrd="3" destOrd="0" presId="urn:microsoft.com/office/officeart/2005/8/layout/vProcess5"/>
    <dgm:cxn modelId="{29F7340E-A6FB-448D-B168-C950EBA27146}" type="presParOf" srcId="{DBD1ED01-5F85-4F55-9DD9-B3BBE8FFFEF9}" destId="{4BD0DA36-C32F-48B4-BA06-A851DD65B77F}" srcOrd="4" destOrd="0" presId="urn:microsoft.com/office/officeart/2005/8/layout/vProcess5"/>
    <dgm:cxn modelId="{B05B9B49-B549-40A1-9298-C9BD88CEAFA0}" type="presParOf" srcId="{DBD1ED01-5F85-4F55-9DD9-B3BBE8FFFEF9}" destId="{31099C80-6EF3-402B-84F6-DABE0E00BE74}" srcOrd="5" destOrd="0" presId="urn:microsoft.com/office/officeart/2005/8/layout/vProcess5"/>
    <dgm:cxn modelId="{011B5FCB-AD08-43E6-9E26-59F398BD7D16}" type="presParOf" srcId="{DBD1ED01-5F85-4F55-9DD9-B3BBE8FFFEF9}" destId="{3007ED88-DCF6-4E76-AF57-B887829319A1}" srcOrd="6" destOrd="0" presId="urn:microsoft.com/office/officeart/2005/8/layout/vProcess5"/>
    <dgm:cxn modelId="{43C30B20-3735-44A4-A1B6-373A21937322}" type="presParOf" srcId="{DBD1ED01-5F85-4F55-9DD9-B3BBE8FFFEF9}" destId="{3783E979-835F-44F0-B8A6-ABE811C8752F}" srcOrd="7" destOrd="0" presId="urn:microsoft.com/office/officeart/2005/8/layout/vProcess5"/>
    <dgm:cxn modelId="{8BB5205E-8485-44D7-AD7C-18B0F3E52CF0}" type="presParOf" srcId="{DBD1ED01-5F85-4F55-9DD9-B3BBE8FFFEF9}" destId="{5B2A2CE0-CD6F-497F-8C55-6B2720B2D50F}" srcOrd="8" destOrd="0" presId="urn:microsoft.com/office/officeart/2005/8/layout/vProcess5"/>
    <dgm:cxn modelId="{9109F451-EA76-4539-A1F0-439E95341892}" type="presParOf" srcId="{DBD1ED01-5F85-4F55-9DD9-B3BBE8FFFEF9}" destId="{503E733B-A834-4D0E-BEEA-57015FA8A2A7}" srcOrd="9" destOrd="0" presId="urn:microsoft.com/office/officeart/2005/8/layout/vProcess5"/>
    <dgm:cxn modelId="{B8C9462F-1455-4E47-BF3C-C438B6B5B38E}" type="presParOf" srcId="{DBD1ED01-5F85-4F55-9DD9-B3BBE8FFFEF9}" destId="{6C4EFE60-69AB-4C2D-8ABF-09CC653EEAF6}" srcOrd="10" destOrd="0" presId="urn:microsoft.com/office/officeart/2005/8/layout/vProcess5"/>
    <dgm:cxn modelId="{0A3715E9-5F64-4A19-A58D-D7A1A0B9C7CF}" type="presParOf" srcId="{DBD1ED01-5F85-4F55-9DD9-B3BBE8FFFEF9}" destId="{A2B29DC3-82D3-4904-8BF9-EBD73B19EE02}" srcOrd="11" destOrd="0" presId="urn:microsoft.com/office/officeart/2005/8/layout/vProcess5"/>
    <dgm:cxn modelId="{51459900-75ED-449F-B7D3-76870A8C23D4}" type="presParOf" srcId="{DBD1ED01-5F85-4F55-9DD9-B3BBE8FFFEF9}" destId="{23A918F6-DCCB-471B-829D-29299099088D}" srcOrd="12" destOrd="0" presId="urn:microsoft.com/office/officeart/2005/8/layout/vProcess5"/>
    <dgm:cxn modelId="{EB48745A-76A2-4B36-96D3-A2D0BDF536F1}" type="presParOf" srcId="{DBD1ED01-5F85-4F55-9DD9-B3BBE8FFFEF9}" destId="{1E1400A3-640B-477A-9D76-F4DE3194E3DD}" srcOrd="13" destOrd="0" presId="urn:microsoft.com/office/officeart/2005/8/layout/vProcess5"/>
    <dgm:cxn modelId="{C372656D-D51A-4FF2-B65D-DAEB42AFE289}" type="presParOf" srcId="{DBD1ED01-5F85-4F55-9DD9-B3BBE8FFFEF9}" destId="{254E3B82-6F7B-4991-8F0A-6EBC9CB77B3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7EB6AD-B2D9-4BE5-93EA-379CF72B9C9D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3185FE-468F-4E4E-B010-31DE403E5D40}">
      <dgm:prSet/>
      <dgm:spPr/>
      <dgm:t>
        <a:bodyPr/>
        <a:lstStyle/>
        <a:p>
          <a:r>
            <a:rPr lang="it-IT" dirty="0"/>
            <a:t>La grande </a:t>
          </a:r>
          <a:r>
            <a:rPr lang="it-IT" b="1" dirty="0"/>
            <a:t>maggioranza dei MMG genovesi</a:t>
          </a:r>
          <a:r>
            <a:rPr lang="it-IT" dirty="0"/>
            <a:t> ha un </a:t>
          </a:r>
          <a:r>
            <a:rPr lang="it-IT" b="1" dirty="0"/>
            <a:t>atteggiamento</a:t>
          </a:r>
          <a:r>
            <a:rPr lang="it-IT" dirty="0"/>
            <a:t> nei confronti dell’AGC </a:t>
          </a:r>
          <a:r>
            <a:rPr lang="it-IT" b="1" dirty="0"/>
            <a:t>in sintonia con</a:t>
          </a:r>
          <a:r>
            <a:rPr lang="it-IT" dirty="0"/>
            <a:t> le </a:t>
          </a:r>
          <a:r>
            <a:rPr lang="it-IT" b="1" dirty="0"/>
            <a:t>raccomandazioni internazionali </a:t>
          </a:r>
          <a:r>
            <a:rPr lang="it-IT" dirty="0"/>
            <a:t>e le </a:t>
          </a:r>
          <a:r>
            <a:rPr lang="it-IT" b="1" dirty="0"/>
            <a:t>linee guida della </a:t>
          </a:r>
          <a:r>
            <a:rPr lang="it-IT" b="1" dirty="0" err="1"/>
            <a:t>British</a:t>
          </a:r>
          <a:r>
            <a:rPr lang="it-IT" b="1" dirty="0"/>
            <a:t> Society for </a:t>
          </a:r>
          <a:r>
            <a:rPr lang="it-IT" b="1" dirty="0" err="1"/>
            <a:t>Rheumatology</a:t>
          </a:r>
          <a:endParaRPr lang="en-US" dirty="0"/>
        </a:p>
      </dgm:t>
    </dgm:pt>
    <dgm:pt modelId="{B1EE7CAC-96FC-4500-96F1-1DED2177BB59}" type="parTrans" cxnId="{8912E12D-530A-4B3C-A604-B95F8B5994D7}">
      <dgm:prSet/>
      <dgm:spPr/>
      <dgm:t>
        <a:bodyPr/>
        <a:lstStyle/>
        <a:p>
          <a:endParaRPr lang="en-US"/>
        </a:p>
      </dgm:t>
    </dgm:pt>
    <dgm:pt modelId="{6D930D04-F4E8-44BC-BEC9-84077F209172}" type="sibTrans" cxnId="{8912E12D-530A-4B3C-A604-B95F8B5994D7}">
      <dgm:prSet/>
      <dgm:spPr/>
      <dgm:t>
        <a:bodyPr/>
        <a:lstStyle/>
        <a:p>
          <a:endParaRPr lang="en-US"/>
        </a:p>
      </dgm:t>
    </dgm:pt>
    <dgm:pt modelId="{25F271B3-EE61-4981-A6DA-54B99AFA43BB}">
      <dgm:prSet/>
      <dgm:spPr/>
      <dgm:t>
        <a:bodyPr/>
        <a:lstStyle/>
        <a:p>
          <a:r>
            <a:rPr lang="it-IT" dirty="0"/>
            <a:t>La </a:t>
          </a:r>
          <a:r>
            <a:rPr lang="it-IT" b="1" dirty="0"/>
            <a:t>criticità è</a:t>
          </a:r>
          <a:r>
            <a:rPr lang="it-IT" dirty="0"/>
            <a:t> il </a:t>
          </a:r>
          <a:r>
            <a:rPr lang="it-IT" b="1" dirty="0"/>
            <a:t>ritardo nell’inizio della terapia</a:t>
          </a:r>
          <a:r>
            <a:rPr lang="it-IT" dirty="0"/>
            <a:t>. E’ </a:t>
          </a:r>
          <a:r>
            <a:rPr lang="it-IT" b="1" dirty="0"/>
            <a:t>necessaria </a:t>
          </a:r>
          <a:r>
            <a:rPr lang="it-IT" dirty="0"/>
            <a:t>una adeguata </a:t>
          </a:r>
          <a:r>
            <a:rPr lang="it-IT" b="1" dirty="0"/>
            <a:t>informazione</a:t>
          </a:r>
          <a:r>
            <a:rPr lang="it-IT" dirty="0"/>
            <a:t> a questo riguardo</a:t>
          </a:r>
          <a:endParaRPr lang="en-US" dirty="0"/>
        </a:p>
      </dgm:t>
    </dgm:pt>
    <dgm:pt modelId="{EAF1A6C2-A486-448B-A27D-661824E062C6}" type="parTrans" cxnId="{BBAC8764-7B7E-4045-9B7F-FF40633C5DAE}">
      <dgm:prSet/>
      <dgm:spPr/>
      <dgm:t>
        <a:bodyPr/>
        <a:lstStyle/>
        <a:p>
          <a:endParaRPr lang="en-US"/>
        </a:p>
      </dgm:t>
    </dgm:pt>
    <dgm:pt modelId="{D048573B-B25D-40CD-BA15-4E14A129764A}" type="sibTrans" cxnId="{BBAC8764-7B7E-4045-9B7F-FF40633C5DAE}">
      <dgm:prSet/>
      <dgm:spPr/>
      <dgm:t>
        <a:bodyPr/>
        <a:lstStyle/>
        <a:p>
          <a:endParaRPr lang="en-US"/>
        </a:p>
      </dgm:t>
    </dgm:pt>
    <dgm:pt modelId="{37099988-B1C9-4AD1-80F0-8A8A9AF708B4}">
      <dgm:prSet/>
      <dgm:spPr/>
      <dgm:t>
        <a:bodyPr/>
        <a:lstStyle/>
        <a:p>
          <a:r>
            <a:rPr lang="it-IT" dirty="0"/>
            <a:t>Una miglior </a:t>
          </a:r>
          <a:r>
            <a:rPr lang="it-IT" b="1" dirty="0"/>
            <a:t>conoscenza </a:t>
          </a:r>
          <a:r>
            <a:rPr lang="it-IT" dirty="0"/>
            <a:t>di alcuni punti dei  </a:t>
          </a:r>
          <a:r>
            <a:rPr lang="it-IT" b="1" dirty="0"/>
            <a:t>criteri classificativi </a:t>
          </a:r>
          <a:r>
            <a:rPr lang="it-IT" b="0" dirty="0"/>
            <a:t>e</a:t>
          </a:r>
          <a:r>
            <a:rPr lang="it-IT" b="1" dirty="0"/>
            <a:t> dell’iter diagnostico e terapeutico </a:t>
          </a:r>
          <a:r>
            <a:rPr lang="it-IT" dirty="0"/>
            <a:t>ottimale permetterebbe ai</a:t>
          </a:r>
          <a:r>
            <a:rPr lang="it-IT" b="1" dirty="0"/>
            <a:t> MMG di avere i mezzi per gestire al meglio questa patologia</a:t>
          </a:r>
          <a:endParaRPr lang="en-US" b="1" dirty="0"/>
        </a:p>
      </dgm:t>
    </dgm:pt>
    <dgm:pt modelId="{CAE9569D-0FCB-4C0D-A2EE-9DFF173F599C}" type="parTrans" cxnId="{6BF10FEA-3BDF-423A-859B-FA1C038A7BFA}">
      <dgm:prSet/>
      <dgm:spPr/>
      <dgm:t>
        <a:bodyPr/>
        <a:lstStyle/>
        <a:p>
          <a:endParaRPr lang="en-US"/>
        </a:p>
      </dgm:t>
    </dgm:pt>
    <dgm:pt modelId="{939991A0-A16A-47AB-ACD3-FB0768CDE916}" type="sibTrans" cxnId="{6BF10FEA-3BDF-423A-859B-FA1C038A7BFA}">
      <dgm:prSet/>
      <dgm:spPr/>
      <dgm:t>
        <a:bodyPr/>
        <a:lstStyle/>
        <a:p>
          <a:endParaRPr lang="en-US"/>
        </a:p>
      </dgm:t>
    </dgm:pt>
    <dgm:pt modelId="{52B80CE2-D769-43D5-B5F4-864D4939F3BC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dirty="0"/>
            <a:t>È necessario </a:t>
          </a:r>
          <a:r>
            <a:rPr lang="it-IT" sz="1400" b="1" dirty="0"/>
            <a:t>attuare percorsi per iter diagnostici preferenziali </a:t>
          </a:r>
          <a:r>
            <a:rPr lang="it-IT" sz="1400" dirty="0"/>
            <a:t>e </a:t>
          </a:r>
          <a:r>
            <a:rPr lang="it-IT" sz="1400" b="1" dirty="0"/>
            <a:t>adeguata formazione degli MMG </a:t>
          </a:r>
          <a:r>
            <a:rPr lang="it-IT" sz="1400" dirty="0"/>
            <a:t>per implementare la sensibilità riguardo l’AGC.</a:t>
          </a:r>
          <a:endParaRPr lang="en-US" sz="1400" dirty="0"/>
        </a:p>
      </dgm:t>
    </dgm:pt>
    <dgm:pt modelId="{0BA6E2E6-EE96-4EDE-BFEF-4390E5A5F1FC}" type="parTrans" cxnId="{F2039ED2-5F30-49F7-94C1-E16F68FC8595}">
      <dgm:prSet/>
      <dgm:spPr/>
      <dgm:t>
        <a:bodyPr/>
        <a:lstStyle/>
        <a:p>
          <a:endParaRPr lang="en-US"/>
        </a:p>
      </dgm:t>
    </dgm:pt>
    <dgm:pt modelId="{881D1C94-9AB8-4767-9DB4-7A29DB6CA2C4}" type="sibTrans" cxnId="{F2039ED2-5F30-49F7-94C1-E16F68FC8595}">
      <dgm:prSet/>
      <dgm:spPr/>
      <dgm:t>
        <a:bodyPr/>
        <a:lstStyle/>
        <a:p>
          <a:endParaRPr lang="en-US"/>
        </a:p>
      </dgm:t>
    </dgm:pt>
    <dgm:pt modelId="{C3F4D99C-B316-49D9-BCFC-FC0704E7C80B}">
      <dgm:prSet/>
      <dgm:spPr/>
      <dgm:t>
        <a:bodyPr/>
        <a:lstStyle/>
        <a:p>
          <a:endParaRPr lang="en-US" dirty="0"/>
        </a:p>
      </dgm:t>
    </dgm:pt>
    <dgm:pt modelId="{4F8F3134-3F18-40F0-9E3D-F284B81F4DFB}" type="parTrans" cxnId="{B6E1B5E3-7249-49D1-8803-BB05D2B59E1D}">
      <dgm:prSet/>
      <dgm:spPr/>
      <dgm:t>
        <a:bodyPr/>
        <a:lstStyle/>
        <a:p>
          <a:endParaRPr lang="en-US"/>
        </a:p>
      </dgm:t>
    </dgm:pt>
    <dgm:pt modelId="{D2480289-7503-48AA-B994-8CAF7E3CACFE}" type="sibTrans" cxnId="{B6E1B5E3-7249-49D1-8803-BB05D2B59E1D}">
      <dgm:prSet/>
      <dgm:spPr/>
      <dgm:t>
        <a:bodyPr/>
        <a:lstStyle/>
        <a:p>
          <a:endParaRPr lang="en-US"/>
        </a:p>
      </dgm:t>
    </dgm:pt>
    <dgm:pt modelId="{6922B969-BADD-4C22-9CD0-928408115017}" type="pres">
      <dgm:prSet presAssocID="{797EB6AD-B2D9-4BE5-93EA-379CF72B9C9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5C42C88-BA7F-499D-9883-32E8CF6D5D03}" type="pres">
      <dgm:prSet presAssocID="{1B3185FE-468F-4E4E-B010-31DE403E5D40}" presName="thickLine" presStyleLbl="alignNode1" presStyleIdx="0" presStyleCnt="5"/>
      <dgm:spPr/>
    </dgm:pt>
    <dgm:pt modelId="{4C3F411B-2C7D-406C-95D9-B0F6128A4A6F}" type="pres">
      <dgm:prSet presAssocID="{1B3185FE-468F-4E4E-B010-31DE403E5D40}" presName="horz1" presStyleCnt="0"/>
      <dgm:spPr/>
    </dgm:pt>
    <dgm:pt modelId="{45550437-39CC-4643-873F-6A5D446BC3DF}" type="pres">
      <dgm:prSet presAssocID="{1B3185FE-468F-4E4E-B010-31DE403E5D40}" presName="tx1" presStyleLbl="revTx" presStyleIdx="0" presStyleCnt="5"/>
      <dgm:spPr/>
      <dgm:t>
        <a:bodyPr/>
        <a:lstStyle/>
        <a:p>
          <a:endParaRPr lang="it-IT"/>
        </a:p>
      </dgm:t>
    </dgm:pt>
    <dgm:pt modelId="{2427C988-B1C0-48AC-98A1-59EAD5191C15}" type="pres">
      <dgm:prSet presAssocID="{1B3185FE-468F-4E4E-B010-31DE403E5D40}" presName="vert1" presStyleCnt="0"/>
      <dgm:spPr/>
    </dgm:pt>
    <dgm:pt modelId="{819E8C13-B1D2-4871-9F9E-CEA9120C2A06}" type="pres">
      <dgm:prSet presAssocID="{25F271B3-EE61-4981-A6DA-54B99AFA43BB}" presName="thickLine" presStyleLbl="alignNode1" presStyleIdx="1" presStyleCnt="5"/>
      <dgm:spPr/>
    </dgm:pt>
    <dgm:pt modelId="{8D257B94-7EF2-4759-A2B8-A87BE7048845}" type="pres">
      <dgm:prSet presAssocID="{25F271B3-EE61-4981-A6DA-54B99AFA43BB}" presName="horz1" presStyleCnt="0"/>
      <dgm:spPr/>
    </dgm:pt>
    <dgm:pt modelId="{3CFA1F55-96CB-4402-810B-0DC04FEB0F5E}" type="pres">
      <dgm:prSet presAssocID="{25F271B3-EE61-4981-A6DA-54B99AFA43BB}" presName="tx1" presStyleLbl="revTx" presStyleIdx="1" presStyleCnt="5"/>
      <dgm:spPr/>
      <dgm:t>
        <a:bodyPr/>
        <a:lstStyle/>
        <a:p>
          <a:endParaRPr lang="it-IT"/>
        </a:p>
      </dgm:t>
    </dgm:pt>
    <dgm:pt modelId="{10A9876C-6A3B-4496-ABEC-CE7620D151B9}" type="pres">
      <dgm:prSet presAssocID="{25F271B3-EE61-4981-A6DA-54B99AFA43BB}" presName="vert1" presStyleCnt="0"/>
      <dgm:spPr/>
    </dgm:pt>
    <dgm:pt modelId="{1C7AF20F-817E-4C5F-8BE0-FB217C2E8E6F}" type="pres">
      <dgm:prSet presAssocID="{37099988-B1C9-4AD1-80F0-8A8A9AF708B4}" presName="thickLine" presStyleLbl="alignNode1" presStyleIdx="2" presStyleCnt="5"/>
      <dgm:spPr/>
    </dgm:pt>
    <dgm:pt modelId="{9DA9688E-86DC-4093-B7C9-95D92E14986D}" type="pres">
      <dgm:prSet presAssocID="{37099988-B1C9-4AD1-80F0-8A8A9AF708B4}" presName="horz1" presStyleCnt="0"/>
      <dgm:spPr/>
    </dgm:pt>
    <dgm:pt modelId="{4FB3C8D1-F538-40E7-B0E8-9B3824E14EEE}" type="pres">
      <dgm:prSet presAssocID="{37099988-B1C9-4AD1-80F0-8A8A9AF708B4}" presName="tx1" presStyleLbl="revTx" presStyleIdx="2" presStyleCnt="5"/>
      <dgm:spPr/>
      <dgm:t>
        <a:bodyPr/>
        <a:lstStyle/>
        <a:p>
          <a:endParaRPr lang="it-IT"/>
        </a:p>
      </dgm:t>
    </dgm:pt>
    <dgm:pt modelId="{D4751069-F952-4976-887E-AD4FA4C9E33A}" type="pres">
      <dgm:prSet presAssocID="{37099988-B1C9-4AD1-80F0-8A8A9AF708B4}" presName="vert1" presStyleCnt="0"/>
      <dgm:spPr/>
    </dgm:pt>
    <dgm:pt modelId="{80A44B02-2171-43C1-A29C-475186DED1F4}" type="pres">
      <dgm:prSet presAssocID="{52B80CE2-D769-43D5-B5F4-864D4939F3BC}" presName="thickLine" presStyleLbl="alignNode1" presStyleIdx="3" presStyleCnt="5"/>
      <dgm:spPr/>
    </dgm:pt>
    <dgm:pt modelId="{DE1D991B-FA51-4084-AF45-0FAFC5CCD791}" type="pres">
      <dgm:prSet presAssocID="{52B80CE2-D769-43D5-B5F4-864D4939F3BC}" presName="horz1" presStyleCnt="0"/>
      <dgm:spPr/>
    </dgm:pt>
    <dgm:pt modelId="{44977A8E-147B-4F64-B141-EB09329E1B8F}" type="pres">
      <dgm:prSet presAssocID="{52B80CE2-D769-43D5-B5F4-864D4939F3BC}" presName="tx1" presStyleLbl="revTx" presStyleIdx="3" presStyleCnt="5"/>
      <dgm:spPr/>
      <dgm:t>
        <a:bodyPr/>
        <a:lstStyle/>
        <a:p>
          <a:endParaRPr lang="it-IT"/>
        </a:p>
      </dgm:t>
    </dgm:pt>
    <dgm:pt modelId="{9C430E48-ACF0-4E3D-A198-B11086C6F9F6}" type="pres">
      <dgm:prSet presAssocID="{52B80CE2-D769-43D5-B5F4-864D4939F3BC}" presName="vert1" presStyleCnt="0"/>
      <dgm:spPr/>
    </dgm:pt>
    <dgm:pt modelId="{EC3BB4B9-AC7F-4514-A74D-DB1BA1ED3F6F}" type="pres">
      <dgm:prSet presAssocID="{C3F4D99C-B316-49D9-BCFC-FC0704E7C80B}" presName="thickLine" presStyleLbl="alignNode1" presStyleIdx="4" presStyleCnt="5"/>
      <dgm:spPr/>
    </dgm:pt>
    <dgm:pt modelId="{39B3D367-BAE8-46E2-AA9A-BCE23D3FF677}" type="pres">
      <dgm:prSet presAssocID="{C3F4D99C-B316-49D9-BCFC-FC0704E7C80B}" presName="horz1" presStyleCnt="0"/>
      <dgm:spPr/>
    </dgm:pt>
    <dgm:pt modelId="{0BC0ECEC-5236-4DDB-B121-FBD0954BD62C}" type="pres">
      <dgm:prSet presAssocID="{C3F4D99C-B316-49D9-BCFC-FC0704E7C80B}" presName="tx1" presStyleLbl="revTx" presStyleIdx="4" presStyleCnt="5"/>
      <dgm:spPr/>
      <dgm:t>
        <a:bodyPr/>
        <a:lstStyle/>
        <a:p>
          <a:endParaRPr lang="it-IT"/>
        </a:p>
      </dgm:t>
    </dgm:pt>
    <dgm:pt modelId="{D38B5164-07DB-477D-8D48-6AAF68FA5705}" type="pres">
      <dgm:prSet presAssocID="{C3F4D99C-B316-49D9-BCFC-FC0704E7C80B}" presName="vert1" presStyleCnt="0"/>
      <dgm:spPr/>
    </dgm:pt>
  </dgm:ptLst>
  <dgm:cxnLst>
    <dgm:cxn modelId="{B6E1B5E3-7249-49D1-8803-BB05D2B59E1D}" srcId="{797EB6AD-B2D9-4BE5-93EA-379CF72B9C9D}" destId="{C3F4D99C-B316-49D9-BCFC-FC0704E7C80B}" srcOrd="4" destOrd="0" parTransId="{4F8F3134-3F18-40F0-9E3D-F284B81F4DFB}" sibTransId="{D2480289-7503-48AA-B994-8CAF7E3CACFE}"/>
    <dgm:cxn modelId="{F2039ED2-5F30-49F7-94C1-E16F68FC8595}" srcId="{797EB6AD-B2D9-4BE5-93EA-379CF72B9C9D}" destId="{52B80CE2-D769-43D5-B5F4-864D4939F3BC}" srcOrd="3" destOrd="0" parTransId="{0BA6E2E6-EE96-4EDE-BFEF-4390E5A5F1FC}" sibTransId="{881D1C94-9AB8-4767-9DB4-7A29DB6CA2C4}"/>
    <dgm:cxn modelId="{05F892F8-1657-4567-9398-8600F97B7987}" type="presOf" srcId="{1B3185FE-468F-4E4E-B010-31DE403E5D40}" destId="{45550437-39CC-4643-873F-6A5D446BC3DF}" srcOrd="0" destOrd="0" presId="urn:microsoft.com/office/officeart/2008/layout/LinedList"/>
    <dgm:cxn modelId="{6BF10FEA-3BDF-423A-859B-FA1C038A7BFA}" srcId="{797EB6AD-B2D9-4BE5-93EA-379CF72B9C9D}" destId="{37099988-B1C9-4AD1-80F0-8A8A9AF708B4}" srcOrd="2" destOrd="0" parTransId="{CAE9569D-0FCB-4C0D-A2EE-9DFF173F599C}" sibTransId="{939991A0-A16A-47AB-ACD3-FB0768CDE916}"/>
    <dgm:cxn modelId="{AF64DBD0-9FC4-4491-B2E3-F0FE2983C6F1}" type="presOf" srcId="{25F271B3-EE61-4981-A6DA-54B99AFA43BB}" destId="{3CFA1F55-96CB-4402-810B-0DC04FEB0F5E}" srcOrd="0" destOrd="0" presId="urn:microsoft.com/office/officeart/2008/layout/LinedList"/>
    <dgm:cxn modelId="{DAA0B617-CC22-4DE8-973C-AD4F65C58334}" type="presOf" srcId="{797EB6AD-B2D9-4BE5-93EA-379CF72B9C9D}" destId="{6922B969-BADD-4C22-9CD0-928408115017}" srcOrd="0" destOrd="0" presId="urn:microsoft.com/office/officeart/2008/layout/LinedList"/>
    <dgm:cxn modelId="{3A2137E2-E99D-457A-8713-209C6C56A4F6}" type="presOf" srcId="{52B80CE2-D769-43D5-B5F4-864D4939F3BC}" destId="{44977A8E-147B-4F64-B141-EB09329E1B8F}" srcOrd="0" destOrd="0" presId="urn:microsoft.com/office/officeart/2008/layout/LinedList"/>
    <dgm:cxn modelId="{2E66F1E8-D7CD-480A-A62D-40E0C3BABD9C}" type="presOf" srcId="{37099988-B1C9-4AD1-80F0-8A8A9AF708B4}" destId="{4FB3C8D1-F538-40E7-B0E8-9B3824E14EEE}" srcOrd="0" destOrd="0" presId="urn:microsoft.com/office/officeart/2008/layout/LinedList"/>
    <dgm:cxn modelId="{BBAC8764-7B7E-4045-9B7F-FF40633C5DAE}" srcId="{797EB6AD-B2D9-4BE5-93EA-379CF72B9C9D}" destId="{25F271B3-EE61-4981-A6DA-54B99AFA43BB}" srcOrd="1" destOrd="0" parTransId="{EAF1A6C2-A486-448B-A27D-661824E062C6}" sibTransId="{D048573B-B25D-40CD-BA15-4E14A129764A}"/>
    <dgm:cxn modelId="{8912E12D-530A-4B3C-A604-B95F8B5994D7}" srcId="{797EB6AD-B2D9-4BE5-93EA-379CF72B9C9D}" destId="{1B3185FE-468F-4E4E-B010-31DE403E5D40}" srcOrd="0" destOrd="0" parTransId="{B1EE7CAC-96FC-4500-96F1-1DED2177BB59}" sibTransId="{6D930D04-F4E8-44BC-BEC9-84077F209172}"/>
    <dgm:cxn modelId="{36186118-2B45-4DF6-AA65-34CA82FAE2BE}" type="presOf" srcId="{C3F4D99C-B316-49D9-BCFC-FC0704E7C80B}" destId="{0BC0ECEC-5236-4DDB-B121-FBD0954BD62C}" srcOrd="0" destOrd="0" presId="urn:microsoft.com/office/officeart/2008/layout/LinedList"/>
    <dgm:cxn modelId="{95F39FE0-E72A-46C6-94B0-D2BB506D69E6}" type="presParOf" srcId="{6922B969-BADD-4C22-9CD0-928408115017}" destId="{F5C42C88-BA7F-499D-9883-32E8CF6D5D03}" srcOrd="0" destOrd="0" presId="urn:microsoft.com/office/officeart/2008/layout/LinedList"/>
    <dgm:cxn modelId="{6AE5879B-9A3B-4623-8CA9-2CAD52CE302A}" type="presParOf" srcId="{6922B969-BADD-4C22-9CD0-928408115017}" destId="{4C3F411B-2C7D-406C-95D9-B0F6128A4A6F}" srcOrd="1" destOrd="0" presId="urn:microsoft.com/office/officeart/2008/layout/LinedList"/>
    <dgm:cxn modelId="{40179D0B-FA8F-4EF3-BB27-09D25419320A}" type="presParOf" srcId="{4C3F411B-2C7D-406C-95D9-B0F6128A4A6F}" destId="{45550437-39CC-4643-873F-6A5D446BC3DF}" srcOrd="0" destOrd="0" presId="urn:microsoft.com/office/officeart/2008/layout/LinedList"/>
    <dgm:cxn modelId="{E3E94B41-D470-4B13-A281-F1A6F97A441E}" type="presParOf" srcId="{4C3F411B-2C7D-406C-95D9-B0F6128A4A6F}" destId="{2427C988-B1C0-48AC-98A1-59EAD5191C15}" srcOrd="1" destOrd="0" presId="urn:microsoft.com/office/officeart/2008/layout/LinedList"/>
    <dgm:cxn modelId="{B14985D4-9952-49CE-877E-5535E179D438}" type="presParOf" srcId="{6922B969-BADD-4C22-9CD0-928408115017}" destId="{819E8C13-B1D2-4871-9F9E-CEA9120C2A06}" srcOrd="2" destOrd="0" presId="urn:microsoft.com/office/officeart/2008/layout/LinedList"/>
    <dgm:cxn modelId="{6CE79315-A8F1-4475-A559-F0640DD8C7CF}" type="presParOf" srcId="{6922B969-BADD-4C22-9CD0-928408115017}" destId="{8D257B94-7EF2-4759-A2B8-A87BE7048845}" srcOrd="3" destOrd="0" presId="urn:microsoft.com/office/officeart/2008/layout/LinedList"/>
    <dgm:cxn modelId="{168623F8-3818-43DC-BC6E-578A959FF7EF}" type="presParOf" srcId="{8D257B94-7EF2-4759-A2B8-A87BE7048845}" destId="{3CFA1F55-96CB-4402-810B-0DC04FEB0F5E}" srcOrd="0" destOrd="0" presId="urn:microsoft.com/office/officeart/2008/layout/LinedList"/>
    <dgm:cxn modelId="{3BF27ED4-1685-4827-8316-1634B4457459}" type="presParOf" srcId="{8D257B94-7EF2-4759-A2B8-A87BE7048845}" destId="{10A9876C-6A3B-4496-ABEC-CE7620D151B9}" srcOrd="1" destOrd="0" presId="urn:microsoft.com/office/officeart/2008/layout/LinedList"/>
    <dgm:cxn modelId="{E2611521-FD6D-48BB-BC23-E70636519C21}" type="presParOf" srcId="{6922B969-BADD-4C22-9CD0-928408115017}" destId="{1C7AF20F-817E-4C5F-8BE0-FB217C2E8E6F}" srcOrd="4" destOrd="0" presId="urn:microsoft.com/office/officeart/2008/layout/LinedList"/>
    <dgm:cxn modelId="{842D95FB-166D-46D7-91BE-A6E0212F556F}" type="presParOf" srcId="{6922B969-BADD-4C22-9CD0-928408115017}" destId="{9DA9688E-86DC-4093-B7C9-95D92E14986D}" srcOrd="5" destOrd="0" presId="urn:microsoft.com/office/officeart/2008/layout/LinedList"/>
    <dgm:cxn modelId="{D5EB5F46-1115-40A2-A8F8-809E34A02DD1}" type="presParOf" srcId="{9DA9688E-86DC-4093-B7C9-95D92E14986D}" destId="{4FB3C8D1-F538-40E7-B0E8-9B3824E14EEE}" srcOrd="0" destOrd="0" presId="urn:microsoft.com/office/officeart/2008/layout/LinedList"/>
    <dgm:cxn modelId="{1ABF1987-139E-40E5-B3DB-2DD6900270C4}" type="presParOf" srcId="{9DA9688E-86DC-4093-B7C9-95D92E14986D}" destId="{D4751069-F952-4976-887E-AD4FA4C9E33A}" srcOrd="1" destOrd="0" presId="urn:microsoft.com/office/officeart/2008/layout/LinedList"/>
    <dgm:cxn modelId="{5C5FE281-808B-4477-AE07-90FCBE371D93}" type="presParOf" srcId="{6922B969-BADD-4C22-9CD0-928408115017}" destId="{80A44B02-2171-43C1-A29C-475186DED1F4}" srcOrd="6" destOrd="0" presId="urn:microsoft.com/office/officeart/2008/layout/LinedList"/>
    <dgm:cxn modelId="{35C0DC32-DFB6-4A11-AB60-C3A3C1791735}" type="presParOf" srcId="{6922B969-BADD-4C22-9CD0-928408115017}" destId="{DE1D991B-FA51-4084-AF45-0FAFC5CCD791}" srcOrd="7" destOrd="0" presId="urn:microsoft.com/office/officeart/2008/layout/LinedList"/>
    <dgm:cxn modelId="{8929615B-06A1-46C9-A64B-5000D3418076}" type="presParOf" srcId="{DE1D991B-FA51-4084-AF45-0FAFC5CCD791}" destId="{44977A8E-147B-4F64-B141-EB09329E1B8F}" srcOrd="0" destOrd="0" presId="urn:microsoft.com/office/officeart/2008/layout/LinedList"/>
    <dgm:cxn modelId="{45D64C90-5AFF-404C-9583-B711EE58DDD7}" type="presParOf" srcId="{DE1D991B-FA51-4084-AF45-0FAFC5CCD791}" destId="{9C430E48-ACF0-4E3D-A198-B11086C6F9F6}" srcOrd="1" destOrd="0" presId="urn:microsoft.com/office/officeart/2008/layout/LinedList"/>
    <dgm:cxn modelId="{53A0D6F8-E5EF-48D8-8BD5-FF0C5EF21EA2}" type="presParOf" srcId="{6922B969-BADD-4C22-9CD0-928408115017}" destId="{EC3BB4B9-AC7F-4514-A74D-DB1BA1ED3F6F}" srcOrd="8" destOrd="0" presId="urn:microsoft.com/office/officeart/2008/layout/LinedList"/>
    <dgm:cxn modelId="{63B2DCFF-DC1F-4347-B99C-88AC92ABDDBF}" type="presParOf" srcId="{6922B969-BADD-4C22-9CD0-928408115017}" destId="{39B3D367-BAE8-46E2-AA9A-BCE23D3FF677}" srcOrd="9" destOrd="0" presId="urn:microsoft.com/office/officeart/2008/layout/LinedList"/>
    <dgm:cxn modelId="{1A10977B-BB9E-4B52-92C0-13F45F96A7C0}" type="presParOf" srcId="{39B3D367-BAE8-46E2-AA9A-BCE23D3FF677}" destId="{0BC0ECEC-5236-4DDB-B121-FBD0954BD62C}" srcOrd="0" destOrd="0" presId="urn:microsoft.com/office/officeart/2008/layout/LinedList"/>
    <dgm:cxn modelId="{8EC81630-D8BB-451A-A790-EC35AFC5402A}" type="presParOf" srcId="{39B3D367-BAE8-46E2-AA9A-BCE23D3FF677}" destId="{D38B5164-07DB-477D-8D48-6AAF68FA57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B2CB4-26BB-475C-AF4D-3E1CB3B49CBC}">
      <dsp:nvSpPr>
        <dsp:cNvPr id="0" name=""/>
        <dsp:cNvSpPr/>
      </dsp:nvSpPr>
      <dsp:spPr>
        <a:xfrm>
          <a:off x="0" y="558"/>
          <a:ext cx="64960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E3F2AB-7712-4BCE-84AF-A6D2D9579713}">
      <dsp:nvSpPr>
        <dsp:cNvPr id="0" name=""/>
        <dsp:cNvSpPr/>
      </dsp:nvSpPr>
      <dsp:spPr>
        <a:xfrm>
          <a:off x="0" y="558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È tra le complicanze </a:t>
          </a:r>
          <a:r>
            <a:rPr lang="it-IT" sz="2500" b="1" kern="1200"/>
            <a:t>più frequenti </a:t>
          </a:r>
          <a:r>
            <a:rPr lang="it-IT" sz="2500" kern="1200"/>
            <a:t>e </a:t>
          </a:r>
          <a:r>
            <a:rPr lang="it-IT" sz="2500" b="1" kern="1200"/>
            <a:t>temibili</a:t>
          </a:r>
          <a:endParaRPr lang="en-US" sz="2500" kern="1200"/>
        </a:p>
      </dsp:txBody>
      <dsp:txXfrm>
        <a:off x="0" y="558"/>
        <a:ext cx="6496050" cy="914176"/>
      </dsp:txXfrm>
    </dsp:sp>
    <dsp:sp modelId="{49303590-EF3B-4B92-AF23-8968C618CBB5}">
      <dsp:nvSpPr>
        <dsp:cNvPr id="0" name=""/>
        <dsp:cNvSpPr/>
      </dsp:nvSpPr>
      <dsp:spPr>
        <a:xfrm>
          <a:off x="0" y="914734"/>
          <a:ext cx="6496050" cy="0"/>
        </a:xfrm>
        <a:prstGeom prst="line">
          <a:avLst/>
        </a:prstGeom>
        <a:gradFill rotWithShape="0">
          <a:gsLst>
            <a:gs pos="0">
              <a:schemeClr val="accent5">
                <a:hueOff val="1559309"/>
                <a:satOff val="-1003"/>
                <a:lumOff val="686"/>
                <a:alphaOff val="0"/>
                <a:tint val="98000"/>
                <a:lumMod val="114000"/>
              </a:schemeClr>
            </a:gs>
            <a:gs pos="100000">
              <a:schemeClr val="accent5">
                <a:hueOff val="1559309"/>
                <a:satOff val="-1003"/>
                <a:lumOff val="686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1559309"/>
              <a:satOff val="-1003"/>
              <a:lumOff val="68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328D7-17C3-47AA-A170-7E701D661CA0}">
      <dsp:nvSpPr>
        <dsp:cNvPr id="0" name=""/>
        <dsp:cNvSpPr/>
      </dsp:nvSpPr>
      <dsp:spPr>
        <a:xfrm>
          <a:off x="0" y="914734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Può insorgere </a:t>
          </a:r>
          <a:r>
            <a:rPr lang="it-IT" sz="2500" b="1" kern="1200" dirty="0"/>
            <a:t>anche entro le 24h dall’inizio della sintomatologia</a:t>
          </a:r>
          <a:endParaRPr lang="en-US" sz="2500" b="1" kern="1200" dirty="0"/>
        </a:p>
      </dsp:txBody>
      <dsp:txXfrm>
        <a:off x="0" y="914734"/>
        <a:ext cx="6496050" cy="914176"/>
      </dsp:txXfrm>
    </dsp:sp>
    <dsp:sp modelId="{501F9D48-EFD5-4A34-A1D3-C1FD06D7E3BA}">
      <dsp:nvSpPr>
        <dsp:cNvPr id="0" name=""/>
        <dsp:cNvSpPr/>
      </dsp:nvSpPr>
      <dsp:spPr>
        <a:xfrm>
          <a:off x="0" y="1828911"/>
          <a:ext cx="6496050" cy="0"/>
        </a:xfrm>
        <a:prstGeom prst="line">
          <a:avLst/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98000"/>
                <a:lumMod val="114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F92446-7D66-4BD7-9362-43F419678A20}">
      <dsp:nvSpPr>
        <dsp:cNvPr id="0" name=""/>
        <dsp:cNvSpPr/>
      </dsp:nvSpPr>
      <dsp:spPr>
        <a:xfrm>
          <a:off x="0" y="1828911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/>
            <a:t>Può </a:t>
          </a:r>
          <a:r>
            <a:rPr lang="it-IT" sz="2500" b="1" kern="1200" dirty="0"/>
            <a:t>rapidamente</a:t>
          </a:r>
          <a:r>
            <a:rPr lang="it-IT" sz="2500" kern="1200" dirty="0"/>
            <a:t> diventare </a:t>
          </a:r>
          <a:r>
            <a:rPr lang="it-IT" sz="2500" b="1" kern="1200" dirty="0"/>
            <a:t>bilaterale</a:t>
          </a:r>
          <a:endParaRPr lang="en-US" sz="2500" b="1" kern="1200" dirty="0"/>
        </a:p>
      </dsp:txBody>
      <dsp:txXfrm>
        <a:off x="0" y="1828911"/>
        <a:ext cx="6496050" cy="914176"/>
      </dsp:txXfrm>
    </dsp:sp>
    <dsp:sp modelId="{70F734BC-CF88-4979-B986-ADC318EFDD37}">
      <dsp:nvSpPr>
        <dsp:cNvPr id="0" name=""/>
        <dsp:cNvSpPr/>
      </dsp:nvSpPr>
      <dsp:spPr>
        <a:xfrm>
          <a:off x="0" y="2743088"/>
          <a:ext cx="6496050" cy="0"/>
        </a:xfrm>
        <a:prstGeom prst="line">
          <a:avLst/>
        </a:prstGeom>
        <a:gradFill rotWithShape="0">
          <a:gsLst>
            <a:gs pos="0">
              <a:schemeClr val="accent5">
                <a:hueOff val="4677928"/>
                <a:satOff val="-3010"/>
                <a:lumOff val="2058"/>
                <a:alphaOff val="0"/>
                <a:tint val="98000"/>
                <a:lumMod val="114000"/>
              </a:schemeClr>
            </a:gs>
            <a:gs pos="100000">
              <a:schemeClr val="accent5">
                <a:hueOff val="4677928"/>
                <a:satOff val="-3010"/>
                <a:lumOff val="2058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4677928"/>
              <a:satOff val="-3010"/>
              <a:lumOff val="205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29081D-9274-4130-A756-75730B54BDBF}">
      <dsp:nvSpPr>
        <dsp:cNvPr id="0" name=""/>
        <dsp:cNvSpPr/>
      </dsp:nvSpPr>
      <dsp:spPr>
        <a:xfrm>
          <a:off x="0" y="2743088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Può essere </a:t>
          </a:r>
          <a:r>
            <a:rPr lang="it-IT" sz="2500" b="1" kern="1200"/>
            <a:t>irreversibile</a:t>
          </a:r>
          <a:r>
            <a:rPr lang="it-IT" sz="2500" kern="1200"/>
            <a:t> </a:t>
          </a:r>
          <a:endParaRPr lang="en-US" sz="2500" kern="1200"/>
        </a:p>
      </dsp:txBody>
      <dsp:txXfrm>
        <a:off x="0" y="2743088"/>
        <a:ext cx="6496050" cy="914176"/>
      </dsp:txXfrm>
    </dsp:sp>
    <dsp:sp modelId="{7456BEE5-6D26-4A7B-BF2E-92FE13670930}">
      <dsp:nvSpPr>
        <dsp:cNvPr id="0" name=""/>
        <dsp:cNvSpPr/>
      </dsp:nvSpPr>
      <dsp:spPr>
        <a:xfrm>
          <a:off x="0" y="3657265"/>
          <a:ext cx="6496050" cy="0"/>
        </a:xfrm>
        <a:prstGeom prst="line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0CF889-DA70-4917-9382-344A5C7F8011}">
      <dsp:nvSpPr>
        <dsp:cNvPr id="0" name=""/>
        <dsp:cNvSpPr/>
      </dsp:nvSpPr>
      <dsp:spPr>
        <a:xfrm>
          <a:off x="0" y="3657265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/>
            <a:t>Correlata al </a:t>
          </a:r>
          <a:r>
            <a:rPr lang="it-IT" sz="2500" b="1" kern="1200"/>
            <a:t>ritardo nel riconoscimento</a:t>
          </a:r>
          <a:r>
            <a:rPr lang="it-IT" sz="2500" kern="1200"/>
            <a:t> e </a:t>
          </a:r>
          <a:r>
            <a:rPr lang="it-IT" sz="2500" b="1" kern="1200"/>
            <a:t>inizio della terapia </a:t>
          </a:r>
          <a:endParaRPr lang="en-US" sz="2500" kern="1200"/>
        </a:p>
      </dsp:txBody>
      <dsp:txXfrm>
        <a:off x="0" y="3657265"/>
        <a:ext cx="6496050" cy="914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AB29B-8A2A-462D-B161-911FD7542066}">
      <dsp:nvSpPr>
        <dsp:cNvPr id="0" name=""/>
        <dsp:cNvSpPr/>
      </dsp:nvSpPr>
      <dsp:spPr>
        <a:xfrm>
          <a:off x="0" y="0"/>
          <a:ext cx="8389434" cy="744656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1° Febbraio2013:</a:t>
          </a:r>
          <a:r>
            <a:rPr lang="it-IT" sz="1400" kern="1200" dirty="0"/>
            <a:t> </a:t>
          </a:r>
          <a:r>
            <a:rPr lang="it-IT" sz="1400" b="1" kern="1200" dirty="0"/>
            <a:t>mal di testa di nuova insorgenza </a:t>
          </a:r>
          <a:r>
            <a:rPr lang="it-IT" sz="1400" kern="1200" dirty="0"/>
            <a:t>(</a:t>
          </a:r>
          <a:r>
            <a:rPr lang="it-IT" sz="1400" kern="1200" dirty="0" err="1"/>
            <a:t>frontale,zigomatico,temporo</a:t>
          </a:r>
          <a:r>
            <a:rPr lang="it-IT" sz="1400" kern="1200" dirty="0"/>
            <a:t>-mandibolare),</a:t>
          </a:r>
          <a:r>
            <a:rPr lang="it-IT" sz="1400" b="1" kern="1200" dirty="0" err="1"/>
            <a:t>claudicatio</a:t>
          </a:r>
          <a:r>
            <a:rPr lang="it-IT" sz="1400" b="1" kern="1200" dirty="0"/>
            <a:t> masticatoria. </a:t>
          </a:r>
          <a:r>
            <a:rPr lang="it-IT" sz="1400" kern="1200" dirty="0"/>
            <a:t>I sintomi trattati con </a:t>
          </a:r>
          <a:r>
            <a:rPr lang="it-IT" sz="1400" b="1" kern="1200" dirty="0" err="1"/>
            <a:t>ketoprofene</a:t>
          </a:r>
          <a:r>
            <a:rPr lang="it-IT" sz="1400" kern="1200" dirty="0"/>
            <a:t>. </a:t>
          </a:r>
          <a:endParaRPr lang="en-US" sz="1400" kern="1200" dirty="0"/>
        </a:p>
      </dsp:txBody>
      <dsp:txXfrm>
        <a:off x="21810" y="21810"/>
        <a:ext cx="7498768" cy="701036"/>
      </dsp:txXfrm>
    </dsp:sp>
    <dsp:sp modelId="{812EEA0A-195A-4809-8D02-07C3B343DD9D}">
      <dsp:nvSpPr>
        <dsp:cNvPr id="0" name=""/>
        <dsp:cNvSpPr/>
      </dsp:nvSpPr>
      <dsp:spPr>
        <a:xfrm>
          <a:off x="626483" y="848080"/>
          <a:ext cx="8389434" cy="744656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/>
            <a:t>4° Febbraio 2013:</a:t>
          </a:r>
          <a:r>
            <a:rPr lang="it-IT" sz="1400" kern="1200"/>
            <a:t> </a:t>
          </a:r>
          <a:r>
            <a:rPr lang="it-IT" sz="1400" b="1" kern="1200"/>
            <a:t>diagnosi di odontalgia</a:t>
          </a:r>
          <a:r>
            <a:rPr lang="it-IT" sz="1400" kern="1200"/>
            <a:t>, trattata con </a:t>
          </a:r>
          <a:r>
            <a:rPr lang="it-IT" sz="1400" b="1" kern="1200"/>
            <a:t>analgesici </a:t>
          </a:r>
          <a:r>
            <a:rPr lang="it-IT" sz="1400" kern="1200"/>
            <a:t>ed</a:t>
          </a:r>
          <a:r>
            <a:rPr lang="it-IT" sz="1400" b="1" kern="1200"/>
            <a:t> antibiotici</a:t>
          </a:r>
          <a:endParaRPr lang="en-US" sz="1400" kern="1200"/>
        </a:p>
      </dsp:txBody>
      <dsp:txXfrm>
        <a:off x="648293" y="869890"/>
        <a:ext cx="7235304" cy="701036"/>
      </dsp:txXfrm>
    </dsp:sp>
    <dsp:sp modelId="{AD996EEF-D829-4635-ACA5-E52008E8EF53}">
      <dsp:nvSpPr>
        <dsp:cNvPr id="0" name=""/>
        <dsp:cNvSpPr/>
      </dsp:nvSpPr>
      <dsp:spPr>
        <a:xfrm>
          <a:off x="1252967" y="1696161"/>
          <a:ext cx="8389434" cy="744656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7° Febbraio 2013:</a:t>
          </a:r>
          <a:r>
            <a:rPr lang="it-IT" sz="1400" kern="1200" dirty="0"/>
            <a:t> </a:t>
          </a:r>
          <a:r>
            <a:rPr lang="it-IT" sz="1400" b="1" kern="1200" dirty="0"/>
            <a:t>febbricola</a:t>
          </a:r>
          <a:r>
            <a:rPr lang="it-IT" sz="1400" kern="1200" dirty="0"/>
            <a:t> e </a:t>
          </a:r>
          <a:r>
            <a:rPr lang="it-IT" sz="1400" b="1" kern="1200" dirty="0"/>
            <a:t>scotoma.</a:t>
          </a:r>
          <a:r>
            <a:rPr lang="it-IT" sz="1400" kern="1200" dirty="0"/>
            <a:t> Prima visita presso il MMG e invio al Pronto Soccorso</a:t>
          </a:r>
          <a:endParaRPr lang="en-US" sz="1400" kern="1200" dirty="0"/>
        </a:p>
      </dsp:txBody>
      <dsp:txXfrm>
        <a:off x="1274777" y="1717971"/>
        <a:ext cx="7235304" cy="701036"/>
      </dsp:txXfrm>
    </dsp:sp>
    <dsp:sp modelId="{4BD0DA36-C32F-48B4-BA06-A851DD65B77F}">
      <dsp:nvSpPr>
        <dsp:cNvPr id="0" name=""/>
        <dsp:cNvSpPr/>
      </dsp:nvSpPr>
      <dsp:spPr>
        <a:xfrm>
          <a:off x="1879451" y="2544242"/>
          <a:ext cx="8389434" cy="744656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9° Febbraio 2013: visita neurologica </a:t>
          </a:r>
          <a:r>
            <a:rPr lang="it-IT" sz="1400" kern="1200" dirty="0"/>
            <a:t>ed </a:t>
          </a:r>
          <a:r>
            <a:rPr lang="it-IT" sz="1400" b="1" kern="1200" dirty="0"/>
            <a:t>oftalmologica</a:t>
          </a:r>
          <a:r>
            <a:rPr lang="it-IT" sz="1400" kern="1200" dirty="0"/>
            <a:t> con </a:t>
          </a:r>
          <a:r>
            <a:rPr lang="it-IT" sz="1400" b="1" kern="1200" dirty="0"/>
            <a:t>diagnosi di neuropatia trigeminale </a:t>
          </a:r>
          <a:r>
            <a:rPr lang="it-IT" sz="1400" kern="1200" dirty="0"/>
            <a:t>con </a:t>
          </a:r>
          <a:r>
            <a:rPr lang="it-IT" sz="1400" b="1" kern="1200" dirty="0"/>
            <a:t>occlusione dell’arteria ciliare,</a:t>
          </a:r>
          <a:r>
            <a:rPr lang="it-IT" sz="1400" kern="1200" dirty="0"/>
            <a:t> trattata con </a:t>
          </a:r>
          <a:r>
            <a:rPr lang="it-IT" sz="1400" b="1" kern="1200" dirty="0"/>
            <a:t>eparina</a:t>
          </a:r>
          <a:r>
            <a:rPr lang="it-IT" sz="1400" kern="1200" dirty="0"/>
            <a:t>, </a:t>
          </a:r>
          <a:r>
            <a:rPr lang="it-IT" sz="1400" b="1" kern="1200" dirty="0"/>
            <a:t>ASA</a:t>
          </a:r>
          <a:r>
            <a:rPr lang="it-IT" sz="1400" kern="1200" dirty="0"/>
            <a:t> e </a:t>
          </a:r>
          <a:r>
            <a:rPr lang="it-IT" sz="1400" b="1" kern="1200" dirty="0" err="1"/>
            <a:t>pregabalin</a:t>
          </a:r>
          <a:r>
            <a:rPr lang="it-IT" sz="1400" kern="1200" dirty="0"/>
            <a:t>. </a:t>
          </a:r>
          <a:endParaRPr lang="en-US" sz="1400" kern="1200" dirty="0"/>
        </a:p>
      </dsp:txBody>
      <dsp:txXfrm>
        <a:off x="1901261" y="2566052"/>
        <a:ext cx="7235304" cy="701036"/>
      </dsp:txXfrm>
    </dsp:sp>
    <dsp:sp modelId="{31099C80-6EF3-402B-84F6-DABE0E00BE74}">
      <dsp:nvSpPr>
        <dsp:cNvPr id="0" name=""/>
        <dsp:cNvSpPr/>
      </dsp:nvSpPr>
      <dsp:spPr>
        <a:xfrm>
          <a:off x="2505935" y="3392323"/>
          <a:ext cx="8389434" cy="744656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10 Febbraio 2013: perdita bilaterale della vista</a:t>
          </a:r>
          <a:r>
            <a:rPr lang="it-IT" sz="1400" kern="1200" dirty="0"/>
            <a:t>, </a:t>
          </a:r>
          <a:r>
            <a:rPr lang="it-IT" sz="1400" b="1" kern="1200" dirty="0"/>
            <a:t>PCR: 120 mg/L</a:t>
          </a:r>
          <a:r>
            <a:rPr lang="it-IT" sz="1400" kern="1200" dirty="0"/>
            <a:t>, iniziata la </a:t>
          </a:r>
          <a:r>
            <a:rPr lang="it-IT" sz="1400" b="1" kern="1200" dirty="0"/>
            <a:t>terapia con GC</a:t>
          </a:r>
          <a:r>
            <a:rPr lang="it-IT" sz="1400" kern="1200" dirty="0"/>
            <a:t> e posta </a:t>
          </a:r>
          <a:r>
            <a:rPr lang="it-IT" sz="1400" b="1" kern="1200" dirty="0"/>
            <a:t>diagnosi di AGC</a:t>
          </a:r>
          <a:endParaRPr lang="en-US" sz="1400" kern="1200" dirty="0"/>
        </a:p>
      </dsp:txBody>
      <dsp:txXfrm>
        <a:off x="2527745" y="3414133"/>
        <a:ext cx="7235304" cy="701036"/>
      </dsp:txXfrm>
    </dsp:sp>
    <dsp:sp modelId="{3007ED88-DCF6-4E76-AF57-B887829319A1}">
      <dsp:nvSpPr>
        <dsp:cNvPr id="0" name=""/>
        <dsp:cNvSpPr/>
      </dsp:nvSpPr>
      <dsp:spPr>
        <a:xfrm>
          <a:off x="7905408" y="544012"/>
          <a:ext cx="484026" cy="484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014314" y="544012"/>
        <a:ext cx="266214" cy="364230"/>
      </dsp:txXfrm>
    </dsp:sp>
    <dsp:sp modelId="{3783E979-835F-44F0-B8A6-ABE811C8752F}">
      <dsp:nvSpPr>
        <dsp:cNvPr id="0" name=""/>
        <dsp:cNvSpPr/>
      </dsp:nvSpPr>
      <dsp:spPr>
        <a:xfrm>
          <a:off x="8531892" y="1392093"/>
          <a:ext cx="484026" cy="484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640798" y="1392093"/>
        <a:ext cx="266214" cy="364230"/>
      </dsp:txXfrm>
    </dsp:sp>
    <dsp:sp modelId="{5B2A2CE0-CD6F-497F-8C55-6B2720B2D50F}">
      <dsp:nvSpPr>
        <dsp:cNvPr id="0" name=""/>
        <dsp:cNvSpPr/>
      </dsp:nvSpPr>
      <dsp:spPr>
        <a:xfrm>
          <a:off x="9158375" y="2227763"/>
          <a:ext cx="484026" cy="484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9267281" y="2227763"/>
        <a:ext cx="266214" cy="364230"/>
      </dsp:txXfrm>
    </dsp:sp>
    <dsp:sp modelId="{503E733B-A834-4D0E-BEEA-57015FA8A2A7}">
      <dsp:nvSpPr>
        <dsp:cNvPr id="0" name=""/>
        <dsp:cNvSpPr/>
      </dsp:nvSpPr>
      <dsp:spPr>
        <a:xfrm>
          <a:off x="9784859" y="3084118"/>
          <a:ext cx="484026" cy="48402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9893765" y="3084118"/>
        <a:ext cx="266214" cy="364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42C88-BA7F-499D-9883-32E8CF6D5D03}">
      <dsp:nvSpPr>
        <dsp:cNvPr id="0" name=""/>
        <dsp:cNvSpPr/>
      </dsp:nvSpPr>
      <dsp:spPr>
        <a:xfrm>
          <a:off x="0" y="558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550437-39CC-4643-873F-6A5D446BC3DF}">
      <dsp:nvSpPr>
        <dsp:cNvPr id="0" name=""/>
        <dsp:cNvSpPr/>
      </dsp:nvSpPr>
      <dsp:spPr>
        <a:xfrm>
          <a:off x="0" y="558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La grande </a:t>
          </a:r>
          <a:r>
            <a:rPr lang="it-IT" sz="1500" b="1" kern="1200" dirty="0"/>
            <a:t>maggioranza dei MMG genovesi</a:t>
          </a:r>
          <a:r>
            <a:rPr lang="it-IT" sz="1500" kern="1200" dirty="0"/>
            <a:t> ha un </a:t>
          </a:r>
          <a:r>
            <a:rPr lang="it-IT" sz="1500" b="1" kern="1200" dirty="0"/>
            <a:t>atteggiamento</a:t>
          </a:r>
          <a:r>
            <a:rPr lang="it-IT" sz="1500" kern="1200" dirty="0"/>
            <a:t> nei confronti dell’AGC </a:t>
          </a:r>
          <a:r>
            <a:rPr lang="it-IT" sz="1500" b="1" kern="1200" dirty="0"/>
            <a:t>in sintonia con</a:t>
          </a:r>
          <a:r>
            <a:rPr lang="it-IT" sz="1500" kern="1200" dirty="0"/>
            <a:t> le </a:t>
          </a:r>
          <a:r>
            <a:rPr lang="it-IT" sz="1500" b="1" kern="1200" dirty="0"/>
            <a:t>raccomandazioni internazionali </a:t>
          </a:r>
          <a:r>
            <a:rPr lang="it-IT" sz="1500" kern="1200" dirty="0"/>
            <a:t>e le </a:t>
          </a:r>
          <a:r>
            <a:rPr lang="it-IT" sz="1500" b="1" kern="1200" dirty="0"/>
            <a:t>linee guida della </a:t>
          </a:r>
          <a:r>
            <a:rPr lang="it-IT" sz="1500" b="1" kern="1200" dirty="0" err="1"/>
            <a:t>British</a:t>
          </a:r>
          <a:r>
            <a:rPr lang="it-IT" sz="1500" b="1" kern="1200" dirty="0"/>
            <a:t> Society for </a:t>
          </a:r>
          <a:r>
            <a:rPr lang="it-IT" sz="1500" b="1" kern="1200" dirty="0" err="1"/>
            <a:t>Rheumatology</a:t>
          </a:r>
          <a:endParaRPr lang="en-US" sz="1500" kern="1200" dirty="0"/>
        </a:p>
      </dsp:txBody>
      <dsp:txXfrm>
        <a:off x="0" y="558"/>
        <a:ext cx="6496050" cy="914176"/>
      </dsp:txXfrm>
    </dsp:sp>
    <dsp:sp modelId="{819E8C13-B1D2-4871-9F9E-CEA9120C2A06}">
      <dsp:nvSpPr>
        <dsp:cNvPr id="0" name=""/>
        <dsp:cNvSpPr/>
      </dsp:nvSpPr>
      <dsp:spPr>
        <a:xfrm>
          <a:off x="0" y="914734"/>
          <a:ext cx="6496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FA1F55-96CB-4402-810B-0DC04FEB0F5E}">
      <dsp:nvSpPr>
        <dsp:cNvPr id="0" name=""/>
        <dsp:cNvSpPr/>
      </dsp:nvSpPr>
      <dsp:spPr>
        <a:xfrm>
          <a:off x="0" y="914734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La </a:t>
          </a:r>
          <a:r>
            <a:rPr lang="it-IT" sz="1500" b="1" kern="1200" dirty="0"/>
            <a:t>criticità è</a:t>
          </a:r>
          <a:r>
            <a:rPr lang="it-IT" sz="1500" kern="1200" dirty="0"/>
            <a:t> il </a:t>
          </a:r>
          <a:r>
            <a:rPr lang="it-IT" sz="1500" b="1" kern="1200" dirty="0"/>
            <a:t>ritardo nell’inizio della terapia</a:t>
          </a:r>
          <a:r>
            <a:rPr lang="it-IT" sz="1500" kern="1200" dirty="0"/>
            <a:t>. E’ </a:t>
          </a:r>
          <a:r>
            <a:rPr lang="it-IT" sz="1500" b="1" kern="1200" dirty="0"/>
            <a:t>necessaria </a:t>
          </a:r>
          <a:r>
            <a:rPr lang="it-IT" sz="1500" kern="1200" dirty="0"/>
            <a:t>una adeguata </a:t>
          </a:r>
          <a:r>
            <a:rPr lang="it-IT" sz="1500" b="1" kern="1200" dirty="0"/>
            <a:t>informazione</a:t>
          </a:r>
          <a:r>
            <a:rPr lang="it-IT" sz="1500" kern="1200" dirty="0"/>
            <a:t> a questo riguardo</a:t>
          </a:r>
          <a:endParaRPr lang="en-US" sz="1500" kern="1200" dirty="0"/>
        </a:p>
      </dsp:txBody>
      <dsp:txXfrm>
        <a:off x="0" y="914734"/>
        <a:ext cx="6496050" cy="914176"/>
      </dsp:txXfrm>
    </dsp:sp>
    <dsp:sp modelId="{1C7AF20F-817E-4C5F-8BE0-FB217C2E8E6F}">
      <dsp:nvSpPr>
        <dsp:cNvPr id="0" name=""/>
        <dsp:cNvSpPr/>
      </dsp:nvSpPr>
      <dsp:spPr>
        <a:xfrm>
          <a:off x="0" y="1828911"/>
          <a:ext cx="6496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B3C8D1-F538-40E7-B0E8-9B3824E14EEE}">
      <dsp:nvSpPr>
        <dsp:cNvPr id="0" name=""/>
        <dsp:cNvSpPr/>
      </dsp:nvSpPr>
      <dsp:spPr>
        <a:xfrm>
          <a:off x="0" y="1828911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/>
            <a:t>Una miglior </a:t>
          </a:r>
          <a:r>
            <a:rPr lang="it-IT" sz="1500" b="1" kern="1200" dirty="0"/>
            <a:t>conoscenza </a:t>
          </a:r>
          <a:r>
            <a:rPr lang="it-IT" sz="1500" kern="1200" dirty="0"/>
            <a:t>di alcuni punti dei  </a:t>
          </a:r>
          <a:r>
            <a:rPr lang="it-IT" sz="1500" b="1" kern="1200" dirty="0"/>
            <a:t>criteri classificativi </a:t>
          </a:r>
          <a:r>
            <a:rPr lang="it-IT" sz="1500" b="0" kern="1200" dirty="0"/>
            <a:t>e</a:t>
          </a:r>
          <a:r>
            <a:rPr lang="it-IT" sz="1500" b="1" kern="1200" dirty="0"/>
            <a:t> dell’iter diagnostico e terapeutico </a:t>
          </a:r>
          <a:r>
            <a:rPr lang="it-IT" sz="1500" kern="1200" dirty="0"/>
            <a:t>ottimale permetterebbe ai</a:t>
          </a:r>
          <a:r>
            <a:rPr lang="it-IT" sz="1500" b="1" kern="1200" dirty="0"/>
            <a:t> MMG di avere i mezzi per gestire al meglio questa patologia</a:t>
          </a:r>
          <a:endParaRPr lang="en-US" sz="1500" b="1" kern="1200" dirty="0"/>
        </a:p>
      </dsp:txBody>
      <dsp:txXfrm>
        <a:off x="0" y="1828911"/>
        <a:ext cx="6496050" cy="914176"/>
      </dsp:txXfrm>
    </dsp:sp>
    <dsp:sp modelId="{80A44B02-2171-43C1-A29C-475186DED1F4}">
      <dsp:nvSpPr>
        <dsp:cNvPr id="0" name=""/>
        <dsp:cNvSpPr/>
      </dsp:nvSpPr>
      <dsp:spPr>
        <a:xfrm>
          <a:off x="0" y="2743088"/>
          <a:ext cx="64960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77A8E-147B-4F64-B141-EB09329E1B8F}">
      <dsp:nvSpPr>
        <dsp:cNvPr id="0" name=""/>
        <dsp:cNvSpPr/>
      </dsp:nvSpPr>
      <dsp:spPr>
        <a:xfrm>
          <a:off x="0" y="2743088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kern="1200" dirty="0"/>
            <a:t>È necessario </a:t>
          </a:r>
          <a:r>
            <a:rPr lang="it-IT" sz="1400" b="1" kern="1200" dirty="0"/>
            <a:t>attuare percorsi per iter diagnostici preferenziali </a:t>
          </a:r>
          <a:r>
            <a:rPr lang="it-IT" sz="1400" kern="1200" dirty="0"/>
            <a:t>e </a:t>
          </a:r>
          <a:r>
            <a:rPr lang="it-IT" sz="1400" b="1" kern="1200" dirty="0"/>
            <a:t>adeguata formazione degli MMG </a:t>
          </a:r>
          <a:r>
            <a:rPr lang="it-IT" sz="1400" kern="1200" dirty="0"/>
            <a:t>per implementare la sensibilità riguardo l’AGC.</a:t>
          </a:r>
          <a:endParaRPr lang="en-US" sz="1400" kern="1200" dirty="0"/>
        </a:p>
      </dsp:txBody>
      <dsp:txXfrm>
        <a:off x="0" y="2743088"/>
        <a:ext cx="6496050" cy="914176"/>
      </dsp:txXfrm>
    </dsp:sp>
    <dsp:sp modelId="{EC3BB4B9-AC7F-4514-A74D-DB1BA1ED3F6F}">
      <dsp:nvSpPr>
        <dsp:cNvPr id="0" name=""/>
        <dsp:cNvSpPr/>
      </dsp:nvSpPr>
      <dsp:spPr>
        <a:xfrm>
          <a:off x="0" y="3657265"/>
          <a:ext cx="649605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C0ECEC-5236-4DDB-B121-FBD0954BD62C}">
      <dsp:nvSpPr>
        <dsp:cNvPr id="0" name=""/>
        <dsp:cNvSpPr/>
      </dsp:nvSpPr>
      <dsp:spPr>
        <a:xfrm>
          <a:off x="0" y="3657265"/>
          <a:ext cx="649605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0" y="3657265"/>
        <a:ext cx="6496050" cy="91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25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32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97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7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496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479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30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3004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23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6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659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80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17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200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00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05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25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6D3177-BE6C-4F80-93C4-5598C84172AF}" type="datetimeFigureOut">
              <a:rPr lang="it-IT" smtClean="0"/>
              <a:t>13/07/19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7BEC-3D47-4633-8A59-0F55DA95E22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9759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2D8472D-ED47-42F5-8FAE-6FF14435A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125" y="4210982"/>
            <a:ext cx="11327906" cy="705283"/>
          </a:xfrm>
        </p:spPr>
        <p:txBody>
          <a:bodyPr>
            <a:noAutofit/>
          </a:bodyPr>
          <a:lstStyle/>
          <a:p>
            <a:pPr algn="ctr"/>
            <a:r>
              <a:rPr lang="it-IT" sz="2000" b="1" dirty="0"/>
              <a:t>QUANTO E’ FREQUENTE L’ARTERITE GIGANTOCELLULARE IN MEDICINA GENERALE?</a:t>
            </a:r>
            <a:br>
              <a:rPr lang="it-IT" sz="2000" b="1" dirty="0"/>
            </a:br>
            <a:r>
              <a:rPr lang="it-IT" sz="2000" b="1" dirty="0"/>
              <a:t>INDAGINE SU UN CAMPIONE GENOVESE</a:t>
            </a:r>
          </a:p>
        </p:txBody>
      </p:sp>
      <p:pic>
        <p:nvPicPr>
          <p:cNvPr id="3" name="Immagine 2" descr="D:\Dati\Desktop\unige.jpg">
            <a:extLst>
              <a:ext uri="{FF2B5EF4-FFF2-40B4-BE49-F238E27FC236}">
                <a16:creationId xmlns:a16="http://schemas.microsoft.com/office/drawing/2014/main" xmlns="" id="{7A7EC163-086D-4F5C-92CC-F2E9419F93F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1039" y="1038258"/>
            <a:ext cx="1518081" cy="18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B5D9C8B-F4A9-4CD8-9C79-8083F68F1F3B}"/>
              </a:ext>
            </a:extLst>
          </p:cNvPr>
          <p:cNvSpPr txBox="1"/>
          <p:nvPr/>
        </p:nvSpPr>
        <p:spPr>
          <a:xfrm>
            <a:off x="1988597" y="303379"/>
            <a:ext cx="820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UNIVERSITA’ DEGLI STUDI DI GENOVA</a:t>
            </a:r>
            <a:endParaRPr lang="it-IT" dirty="0"/>
          </a:p>
          <a:p>
            <a:pPr algn="ctr"/>
            <a:r>
              <a:rPr lang="it-IT" b="1" dirty="0"/>
              <a:t>FACOLTA’ DI MEDICINA E CHIRURGIA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A6B472F-4088-4259-BC4D-3479E2DB4BCB}"/>
              </a:ext>
            </a:extLst>
          </p:cNvPr>
          <p:cNvSpPr txBox="1"/>
          <p:nvPr/>
        </p:nvSpPr>
        <p:spPr>
          <a:xfrm>
            <a:off x="204186" y="5435775"/>
            <a:ext cx="5012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Relatore:</a:t>
            </a:r>
            <a:r>
              <a:rPr lang="it-IT" sz="1400" dirty="0"/>
              <a:t> Prof. Marco Amedeo </a:t>
            </a:r>
            <a:r>
              <a:rPr lang="it-IT" sz="1400" dirty="0" err="1"/>
              <a:t>Cimmino</a:t>
            </a:r>
            <a:endParaRPr lang="it-IT" sz="1400" dirty="0"/>
          </a:p>
          <a:p>
            <a:endParaRPr lang="it-IT" sz="1400" dirty="0"/>
          </a:p>
          <a:p>
            <a:r>
              <a:rPr lang="it-IT" sz="1400" b="1" dirty="0"/>
              <a:t>Co-relatore:</a:t>
            </a:r>
            <a:r>
              <a:rPr lang="it-IT" sz="1400" dirty="0"/>
              <a:t> Prof. Andrea </a:t>
            </a:r>
            <a:r>
              <a:rPr lang="it-IT" sz="1400" dirty="0" err="1"/>
              <a:t>Stimamiglio</a:t>
            </a:r>
            <a:r>
              <a:rPr lang="it-IT" sz="140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E526AA1-42BE-4673-9ADC-E84B27396B44}"/>
              </a:ext>
            </a:extLst>
          </p:cNvPr>
          <p:cNvSpPr txBox="1"/>
          <p:nvPr/>
        </p:nvSpPr>
        <p:spPr>
          <a:xfrm>
            <a:off x="8398275" y="6174439"/>
            <a:ext cx="3071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Candidato: </a:t>
            </a:r>
            <a:r>
              <a:rPr lang="it-IT" sz="1400" dirty="0"/>
              <a:t>Paolo Vittoriano Clini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18E14BB-B04C-43C9-B542-E829CE5CCD54}"/>
              </a:ext>
            </a:extLst>
          </p:cNvPr>
          <p:cNvSpPr txBox="1"/>
          <p:nvPr/>
        </p:nvSpPr>
        <p:spPr>
          <a:xfrm>
            <a:off x="3045038" y="3085021"/>
            <a:ext cx="6090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cap="all" dirty="0"/>
              <a:t>corso di laurea specialistica in medicina e chirurgia</a:t>
            </a:r>
            <a:endParaRPr lang="it-IT" sz="1600" b="1" dirty="0"/>
          </a:p>
          <a:p>
            <a:pPr algn="ctr"/>
            <a:r>
              <a:rPr lang="it-IT" sz="1600" b="1" cap="all" dirty="0"/>
              <a:t>anno accademico 2018-2019</a:t>
            </a:r>
          </a:p>
          <a:p>
            <a:pPr algn="ctr"/>
            <a:endParaRPr lang="it-IT" sz="1600" b="1" cap="all" dirty="0"/>
          </a:p>
          <a:p>
            <a:pPr algn="ctr"/>
            <a:r>
              <a:rPr lang="it-IT" sz="1600" b="1" cap="all" dirty="0"/>
              <a:t>TESI DI LAUREA: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862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6">
            <a:extLst>
              <a:ext uri="{FF2B5EF4-FFF2-40B4-BE49-F238E27FC236}">
                <a16:creationId xmlns:a16="http://schemas.microsoft.com/office/drawing/2014/main" xmlns="" id="{5F3FC718-FDE3-4EF7-921E-A5F374EAF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1">
            <a:extLst>
              <a:ext uri="{FF2B5EF4-FFF2-40B4-BE49-F238E27FC236}">
                <a16:creationId xmlns:a16="http://schemas.microsoft.com/office/drawing/2014/main" xmlns="" id="{FAA0F719-3DC8-4F08-AD8F-5A845658CB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0">
            <a:extLst>
              <a:ext uri="{FF2B5EF4-FFF2-40B4-BE49-F238E27FC236}">
                <a16:creationId xmlns:a16="http://schemas.microsoft.com/office/drawing/2014/main" xmlns="" id="{7DCB61BE-FA0F-4EFB-BE0E-268BAD8E3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xmlns="" id="{A4B31EAA-7423-46F7-9B90-4AB2B09C35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DB0504B-5512-4AE9-83FC-607EEF32AE03}"/>
              </a:ext>
            </a:extLst>
          </p:cNvPr>
          <p:cNvSpPr txBox="1"/>
          <p:nvPr/>
        </p:nvSpPr>
        <p:spPr>
          <a:xfrm>
            <a:off x="215230" y="1255316"/>
            <a:ext cx="3946079" cy="4506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pazienti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con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sospetta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AGC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essere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valutato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da un medico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specialista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 appropriate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competenze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norma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reumatologo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Qualora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siano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presenti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segni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coinvolgimento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oculare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,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essere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valutato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prima possible e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nello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stesso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giorno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della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visita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reumatologica</a:t>
            </a:r>
            <a:r>
              <a:rPr lang="en-US" sz="2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 un </a:t>
            </a:r>
            <a:r>
              <a:rPr lang="en-US" sz="2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oculista</a:t>
            </a:r>
            <a:r>
              <a:rPr lang="en-US" sz="2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0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" name="Grafico 23">
            <a:extLst>
              <a:ext uri="{FF2B5EF4-FFF2-40B4-BE49-F238E27FC236}">
                <a16:creationId xmlns:a16="http://schemas.microsoft.com/office/drawing/2014/main" xmlns="" id="{521E21F5-1BF9-4933-B938-E5D7D7BBB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278959"/>
              </p:ext>
            </p:extLst>
          </p:nvPr>
        </p:nvGraphicFramePr>
        <p:xfrm>
          <a:off x="4720782" y="1169591"/>
          <a:ext cx="7333749" cy="5305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3088FBD-68B7-42A4-8EB8-42D61A07E2A9}"/>
              </a:ext>
            </a:extLst>
          </p:cNvPr>
          <p:cNvSpPr txBox="1"/>
          <p:nvPr/>
        </p:nvSpPr>
        <p:spPr>
          <a:xfrm>
            <a:off x="5067054" y="6474873"/>
            <a:ext cx="6820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it-IT" sz="1200" dirty="0"/>
              <a:t>* l’</a:t>
            </a:r>
            <a:r>
              <a:rPr lang="it-IT" sz="1200" b="1" dirty="0"/>
              <a:t>oculista</a:t>
            </a:r>
            <a:r>
              <a:rPr lang="it-IT" sz="1200" dirty="0"/>
              <a:t> è citato solo </a:t>
            </a:r>
            <a:r>
              <a:rPr lang="it-IT" sz="1200" b="1" dirty="0"/>
              <a:t>in associazione al reumatologo, internista </a:t>
            </a:r>
            <a:r>
              <a:rPr lang="it-IT" sz="1200" dirty="0"/>
              <a:t>o entrambi</a:t>
            </a:r>
          </a:p>
        </p:txBody>
      </p:sp>
    </p:spTree>
    <p:extLst>
      <p:ext uri="{BB962C8B-B14F-4D97-AF65-F5344CB8AC3E}">
        <p14:creationId xmlns:p14="http://schemas.microsoft.com/office/powerpoint/2010/main" val="184180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33">
            <a:extLst>
              <a:ext uri="{FF2B5EF4-FFF2-40B4-BE49-F238E27FC236}">
                <a16:creationId xmlns:a16="http://schemas.microsoft.com/office/drawing/2014/main" xmlns="" id="{C77F74B7-5344-4985-8463-5B8EE7030F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xmlns="" id="{0E38218E-B21F-433A-BB44-F15DE7DC66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xmlns="" id="{080DD7D4-CD57-4577-ACCC-43E1C72F7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5295B29-5BFA-4C60-A99D-981DCC296941}"/>
              </a:ext>
            </a:extLst>
          </p:cNvPr>
          <p:cNvSpPr txBox="1"/>
          <p:nvPr/>
        </p:nvSpPr>
        <p:spPr>
          <a:xfrm>
            <a:off x="410681" y="221941"/>
            <a:ext cx="3104751" cy="62321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200" dirty="0">
                <a:latin typeface="+mj-lt"/>
                <a:ea typeface="+mj-ea"/>
                <a:cs typeface="+mj-cs"/>
              </a:rPr>
              <a:t>“I </a:t>
            </a:r>
            <a:r>
              <a:rPr lang="en-US" sz="2200" dirty="0" err="1">
                <a:latin typeface="+mj-lt"/>
                <a:ea typeface="+mj-ea"/>
                <a:cs typeface="+mj-cs"/>
              </a:rPr>
              <a:t>pazienti</a:t>
            </a:r>
            <a:r>
              <a:rPr lang="en-US" sz="2200" dirty="0">
                <a:latin typeface="+mj-lt"/>
                <a:ea typeface="+mj-ea"/>
                <a:cs typeface="+mj-cs"/>
              </a:rPr>
              <a:t> in cui vi è un </a:t>
            </a:r>
            <a:r>
              <a:rPr lang="en-US" sz="2200" b="1" dirty="0">
                <a:latin typeface="+mj-lt"/>
                <a:ea typeface="+mj-ea"/>
                <a:cs typeface="+mj-cs"/>
              </a:rPr>
              <a:t>forte 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sospetto</a:t>
            </a:r>
            <a:r>
              <a:rPr lang="en-US" sz="2200" b="1" dirty="0">
                <a:latin typeface="+mj-lt"/>
                <a:ea typeface="+mj-ea"/>
                <a:cs typeface="+mj-cs"/>
              </a:rPr>
              <a:t> di AGC </a:t>
            </a:r>
            <a:r>
              <a:rPr lang="en-US" sz="2200" dirty="0" err="1">
                <a:latin typeface="+mj-lt"/>
                <a:ea typeface="+mj-ea"/>
                <a:cs typeface="+mj-cs"/>
              </a:rPr>
              <a:t>dovrebbero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essere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trattati</a:t>
            </a:r>
            <a:r>
              <a:rPr lang="en-US" sz="2200" b="1" dirty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immediatamente</a:t>
            </a:r>
            <a:r>
              <a:rPr lang="en-US" sz="2200" b="1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>
                <a:latin typeface="+mj-lt"/>
                <a:ea typeface="+mj-ea"/>
                <a:cs typeface="+mj-cs"/>
              </a:rPr>
              <a:t>con </a:t>
            </a:r>
            <a:r>
              <a:rPr lang="en-US" sz="2200" dirty="0" err="1">
                <a:latin typeface="+mj-lt"/>
                <a:ea typeface="+mj-ea"/>
                <a:cs typeface="+mj-cs"/>
              </a:rPr>
              <a:t>alte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dosi</a:t>
            </a:r>
            <a:r>
              <a:rPr lang="en-US" sz="2200" dirty="0">
                <a:latin typeface="+mj-lt"/>
                <a:ea typeface="+mj-ea"/>
                <a:cs typeface="+mj-cs"/>
              </a:rPr>
              <a:t> di </a:t>
            </a:r>
            <a:r>
              <a:rPr lang="en-US" sz="2200" dirty="0" err="1">
                <a:latin typeface="+mj-lt"/>
                <a:ea typeface="+mj-ea"/>
                <a:cs typeface="+mj-cs"/>
              </a:rPr>
              <a:t>glucorticoidi</a:t>
            </a:r>
            <a:r>
              <a:rPr lang="en-US" sz="2200" dirty="0">
                <a:latin typeface="+mj-lt"/>
                <a:ea typeface="+mj-ea"/>
                <a:cs typeface="+mj-cs"/>
              </a:rPr>
              <a:t>”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200" dirty="0">
                <a:latin typeface="+mj-lt"/>
                <a:ea typeface="+mj-ea"/>
                <a:cs typeface="+mj-cs"/>
              </a:rPr>
              <a:t>“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L’esperienza</a:t>
            </a:r>
            <a:r>
              <a:rPr lang="en-US" sz="2200" b="1" dirty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clinica</a:t>
            </a:r>
            <a:r>
              <a:rPr lang="en-US" sz="2200" b="1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suggerisce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che</a:t>
            </a:r>
            <a:r>
              <a:rPr lang="en-US" sz="2200" dirty="0">
                <a:latin typeface="+mj-lt"/>
                <a:ea typeface="+mj-ea"/>
                <a:cs typeface="+mj-cs"/>
              </a:rPr>
              <a:t> la 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maggior</a:t>
            </a:r>
            <a:r>
              <a:rPr lang="en-US" sz="2200" b="1" dirty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parte</a:t>
            </a:r>
            <a:r>
              <a:rPr lang="en-US" sz="2200" b="1" dirty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dei</a:t>
            </a:r>
            <a:r>
              <a:rPr lang="en-US" sz="2200" b="1" dirty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pazienti</a:t>
            </a:r>
            <a:r>
              <a:rPr lang="en-US" sz="2200" b="1" dirty="0">
                <a:latin typeface="+mj-lt"/>
                <a:ea typeface="+mj-ea"/>
                <a:cs typeface="+mj-cs"/>
              </a:rPr>
              <a:t> 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risponde</a:t>
            </a:r>
            <a:r>
              <a:rPr lang="en-US" sz="2200" dirty="0">
                <a:latin typeface="+mj-lt"/>
                <a:ea typeface="+mj-ea"/>
                <a:cs typeface="+mj-cs"/>
              </a:rPr>
              <a:t> </a:t>
            </a:r>
            <a:r>
              <a:rPr lang="en-US" sz="2200" dirty="0" err="1">
                <a:latin typeface="+mj-lt"/>
                <a:ea typeface="+mj-ea"/>
                <a:cs typeface="+mj-cs"/>
              </a:rPr>
              <a:t>nell’arco</a:t>
            </a:r>
            <a:r>
              <a:rPr lang="en-US" sz="2200" dirty="0">
                <a:latin typeface="+mj-lt"/>
                <a:ea typeface="+mj-ea"/>
                <a:cs typeface="+mj-cs"/>
              </a:rPr>
              <a:t> di 1-7 </a:t>
            </a:r>
            <a:r>
              <a:rPr lang="en-US" sz="2200" dirty="0" err="1">
                <a:latin typeface="+mj-lt"/>
                <a:ea typeface="+mj-ea"/>
                <a:cs typeface="+mj-cs"/>
              </a:rPr>
              <a:t>giorni</a:t>
            </a:r>
            <a:r>
              <a:rPr lang="en-US" sz="2200" dirty="0">
                <a:latin typeface="+mj-lt"/>
                <a:ea typeface="+mj-ea"/>
                <a:cs typeface="+mj-cs"/>
              </a:rPr>
              <a:t> ad un </a:t>
            </a:r>
            <a:r>
              <a:rPr lang="en-US" sz="2200" dirty="0" err="1">
                <a:latin typeface="+mj-lt"/>
                <a:ea typeface="+mj-ea"/>
                <a:cs typeface="+mj-cs"/>
              </a:rPr>
              <a:t>dosaggio</a:t>
            </a:r>
            <a:r>
              <a:rPr lang="en-US" sz="2200" dirty="0">
                <a:latin typeface="+mj-lt"/>
                <a:ea typeface="+mj-ea"/>
                <a:cs typeface="+mj-cs"/>
              </a:rPr>
              <a:t> di </a:t>
            </a:r>
            <a:r>
              <a:rPr lang="en-US" sz="2200" b="1" dirty="0">
                <a:latin typeface="+mj-lt"/>
                <a:ea typeface="+mj-ea"/>
                <a:cs typeface="+mj-cs"/>
              </a:rPr>
              <a:t>40-60 mg/die di </a:t>
            </a:r>
            <a:r>
              <a:rPr lang="en-US" sz="2200" b="1" dirty="0" err="1">
                <a:latin typeface="+mj-lt"/>
                <a:ea typeface="+mj-ea"/>
                <a:cs typeface="+mj-cs"/>
              </a:rPr>
              <a:t>predniso</a:t>
            </a:r>
            <a:r>
              <a:rPr lang="en-US" sz="2200" dirty="0">
                <a:latin typeface="+mj-lt"/>
                <a:ea typeface="+mj-ea"/>
                <a:cs typeface="+mj-cs"/>
              </a:rPr>
              <a:t>(</a:t>
            </a:r>
            <a:r>
              <a:rPr lang="en-US" sz="2200" b="1" dirty="0">
                <a:latin typeface="+mj-lt"/>
                <a:ea typeface="+mj-ea"/>
                <a:cs typeface="+mj-cs"/>
              </a:rPr>
              <a:t>lo</a:t>
            </a:r>
            <a:r>
              <a:rPr lang="en-US" sz="2200" dirty="0">
                <a:latin typeface="+mj-lt"/>
                <a:ea typeface="+mj-ea"/>
                <a:cs typeface="+mj-cs"/>
              </a:rPr>
              <a:t>)</a:t>
            </a:r>
            <a:r>
              <a:rPr lang="en-US" sz="2200" b="1" dirty="0">
                <a:latin typeface="+mj-lt"/>
                <a:ea typeface="+mj-ea"/>
                <a:cs typeface="+mj-cs"/>
              </a:rPr>
              <a:t>ne</a:t>
            </a:r>
            <a:r>
              <a:rPr lang="en-US" sz="2200" dirty="0">
                <a:latin typeface="+mj-lt"/>
                <a:ea typeface="+mj-ea"/>
                <a:cs typeface="+mj-cs"/>
              </a:rPr>
              <a:t>”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2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9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18EE165E-5AD7-42D5-9A23-EB16BB27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878" y="122258"/>
            <a:ext cx="5334256" cy="3306742"/>
          </a:xfrm>
          <a:prstGeom prst="rect">
            <a:avLst/>
          </a:prstGeom>
          <a:effectLst/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3046E81-C452-4668-8B68-9839931E0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432" y="3709641"/>
            <a:ext cx="5606916" cy="302610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9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xmlns="" id="{9362849A-570D-49DB-954C-63F144E88A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1CA42011-E478-428B-9D15-A98E338BF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9ED2773C-FE51-4632-BA46-036BDCDA6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642FD19-47CC-4F1F-8E44-3473F446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38" y="217376"/>
            <a:ext cx="9252154" cy="1580591"/>
          </a:xfrm>
        </p:spPr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rgbClr val="EBEBEB"/>
                </a:solidFill>
              </a:rPr>
              <a:t>IL CONFRONTO TRA CARATTERISTICHE DEI MMG E LE RISPOSTE AL QUESTIONARIO:</a:t>
            </a:r>
          </a:p>
        </p:txBody>
      </p:sp>
      <p:sp useBgFill="1">
        <p:nvSpPr>
          <p:cNvPr id="20" name="Freeform: Shape 14">
            <a:extLst>
              <a:ext uri="{FF2B5EF4-FFF2-40B4-BE49-F238E27FC236}">
                <a16:creationId xmlns:a16="http://schemas.microsoft.com/office/drawing/2014/main" xmlns="" id="{E02F9158-C4C2-46A8-BE73-A4F77E139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9B5357A-354B-45D2-8B68-5CAA77ED0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252" y="2738720"/>
            <a:ext cx="5122606" cy="3901904"/>
          </a:xfrm>
        </p:spPr>
        <p:txBody>
          <a:bodyPr>
            <a:norm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it-IT" dirty="0"/>
              <a:t>Dal confronto tra caratteristiche del MMG e risposte al questionario è emerso che i medici </a:t>
            </a:r>
            <a:r>
              <a:rPr lang="it-IT" b="1" dirty="0"/>
              <a:t>con una attività &gt; 20 anni richiedevano meno esami per immagini</a:t>
            </a:r>
            <a:r>
              <a:rPr lang="it-IT" dirty="0"/>
              <a:t>(</a:t>
            </a:r>
            <a:r>
              <a:rPr lang="it-IT" b="1" dirty="0"/>
              <a:t>p=0.05</a:t>
            </a:r>
            <a:r>
              <a:rPr lang="it-IT" dirty="0"/>
              <a:t>).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b="1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b="1" dirty="0"/>
              <a:t>23/59</a:t>
            </a:r>
            <a:r>
              <a:rPr lang="it-IT" dirty="0"/>
              <a:t> (</a:t>
            </a:r>
            <a:r>
              <a:rPr lang="it-IT" b="1" dirty="0"/>
              <a:t>38,98%</a:t>
            </a:r>
            <a:r>
              <a:rPr lang="it-IT" dirty="0"/>
              <a:t>)</a:t>
            </a:r>
            <a:r>
              <a:rPr lang="it-IT" b="1" dirty="0"/>
              <a:t> </a:t>
            </a:r>
            <a:r>
              <a:rPr lang="it-IT" dirty="0"/>
              <a:t>nel gruppo con </a:t>
            </a:r>
            <a:r>
              <a:rPr lang="it-IT" b="1" dirty="0"/>
              <a:t>&gt; 20 anni di attività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it-IT" b="1" dirty="0"/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t-IT" b="1" dirty="0"/>
              <a:t>6/14</a:t>
            </a:r>
            <a:r>
              <a:rPr lang="it-IT" dirty="0"/>
              <a:t> (</a:t>
            </a:r>
            <a:r>
              <a:rPr lang="it-IT" b="1" dirty="0"/>
              <a:t>42,85%</a:t>
            </a:r>
            <a:r>
              <a:rPr lang="it-IT" dirty="0"/>
              <a:t>) nel gruppo con </a:t>
            </a:r>
            <a:r>
              <a:rPr lang="it-IT" b="1" dirty="0"/>
              <a:t>&lt; 20 anni di attività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AAA9EBA-C52D-4395-9A20-A08B95CE3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13" y="2546484"/>
            <a:ext cx="6198227" cy="40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90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xmlns="" id="{9362849A-570D-49DB-954C-63F144E88A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xmlns="" id="{1CA42011-E478-428B-9D15-A98E338BF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9ED2773C-FE51-4632-BA46-036BDCDA6E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1" name="Freeform: Shape 25">
            <a:extLst>
              <a:ext uri="{FF2B5EF4-FFF2-40B4-BE49-F238E27FC236}">
                <a16:creationId xmlns:a16="http://schemas.microsoft.com/office/drawing/2014/main" xmlns="" id="{E02F9158-C4C2-46A8-BE73-A4F77E139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5BCC768-2BDD-4F89-AD40-FB36CA019EEE}"/>
              </a:ext>
            </a:extLst>
          </p:cNvPr>
          <p:cNvSpPr txBox="1"/>
          <p:nvPr/>
        </p:nvSpPr>
        <p:spPr>
          <a:xfrm>
            <a:off x="6421089" y="2548281"/>
            <a:ext cx="5122606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SzPct val="80000"/>
            </a:pPr>
            <a:endParaRPr lang="en-US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AC628EE5-F882-4BAB-8FC9-515157934A0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79394" y="2548281"/>
          <a:ext cx="5625716" cy="3941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492">
                  <a:extLst>
                    <a:ext uri="{9D8B030D-6E8A-4147-A177-3AD203B41FA5}">
                      <a16:colId xmlns:a16="http://schemas.microsoft.com/office/drawing/2014/main" xmlns="" val="629142937"/>
                    </a:ext>
                  </a:extLst>
                </a:gridCol>
                <a:gridCol w="745240">
                  <a:extLst>
                    <a:ext uri="{9D8B030D-6E8A-4147-A177-3AD203B41FA5}">
                      <a16:colId xmlns:a16="http://schemas.microsoft.com/office/drawing/2014/main" xmlns="" val="3425888649"/>
                    </a:ext>
                  </a:extLst>
                </a:gridCol>
                <a:gridCol w="867982">
                  <a:extLst>
                    <a:ext uri="{9D8B030D-6E8A-4147-A177-3AD203B41FA5}">
                      <a16:colId xmlns:a16="http://schemas.microsoft.com/office/drawing/2014/main" xmlns="" val="4282504856"/>
                    </a:ext>
                  </a:extLst>
                </a:gridCol>
                <a:gridCol w="723463">
                  <a:extLst>
                    <a:ext uri="{9D8B030D-6E8A-4147-A177-3AD203B41FA5}">
                      <a16:colId xmlns:a16="http://schemas.microsoft.com/office/drawing/2014/main" xmlns="" val="1346375313"/>
                    </a:ext>
                  </a:extLst>
                </a:gridCol>
                <a:gridCol w="1008539">
                  <a:extLst>
                    <a:ext uri="{9D8B030D-6E8A-4147-A177-3AD203B41FA5}">
                      <a16:colId xmlns:a16="http://schemas.microsoft.com/office/drawing/2014/main" xmlns="" val="317044480"/>
                    </a:ext>
                  </a:extLst>
                </a:gridCol>
              </a:tblGrid>
              <a:tr h="482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TITOLO TESI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DATA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MMG CONTATTATI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NUMERO RISPOSTE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PERCENTUALE RISPONDENTI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extLst>
                  <a:ext uri="{0D108BD9-81ED-4DB2-BD59-A6C34878D82A}">
                    <a16:rowId xmlns:a16="http://schemas.microsoft.com/office/drawing/2014/main" xmlns="" val="72304337"/>
                  </a:ext>
                </a:extLst>
              </a:tr>
              <a:tr h="947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Studio retrospettivo sull'utilizzo dei farmaci nefrotossici nei pazienti affetti da insufficienza renale in cura presso i medici di famiglia di Genova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24/O7/2018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500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2,40%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extLst>
                  <a:ext uri="{0D108BD9-81ED-4DB2-BD59-A6C34878D82A}">
                    <a16:rowId xmlns:a16="http://schemas.microsoft.com/office/drawing/2014/main" xmlns="" val="2929047293"/>
                  </a:ext>
                </a:extLst>
              </a:tr>
              <a:tr h="11398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Patologie e problemi alcool correlati: i dati di un'inchiesta sull'impatto del fenomeno e sulle possibili soluzioni nel setting del medico di famiglia genovese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31/O3/2014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522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64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12,26%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extLst>
                  <a:ext uri="{0D108BD9-81ED-4DB2-BD59-A6C34878D82A}">
                    <a16:rowId xmlns:a16="http://schemas.microsoft.com/office/drawing/2014/main" xmlns="" val="796182454"/>
                  </a:ext>
                </a:extLst>
              </a:tr>
              <a:tr h="1370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Impiego dei beta bloccanti nella gestione dello scompenso cardiaco in medicina generale: i risultati di un'analisi retrospettiva sulla base dell'esperienza ambulatoriale presso lo studio di un MMG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25/10/2011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500</a:t>
                      </a:r>
                      <a:endParaRPr lang="it-IT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78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15,60%</a:t>
                      </a:r>
                      <a:endParaRPr lang="it-IT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227" marR="26227" marT="0" marB="0"/>
                </a:tc>
                <a:extLst>
                  <a:ext uri="{0D108BD9-81ED-4DB2-BD59-A6C34878D82A}">
                    <a16:rowId xmlns:a16="http://schemas.microsoft.com/office/drawing/2014/main" xmlns="" val="8715340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CBDF219-A9F9-42A1-99D0-90AA12013461}"/>
              </a:ext>
            </a:extLst>
          </p:cNvPr>
          <p:cNvSpPr txBox="1"/>
          <p:nvPr/>
        </p:nvSpPr>
        <p:spPr>
          <a:xfrm>
            <a:off x="1161811" y="533931"/>
            <a:ext cx="8984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bg1"/>
                </a:solidFill>
              </a:rPr>
              <a:t>LE LIMITAZIONI: scarso numero di risposte al questionario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D78D0909-5B24-4394-8EFB-2320B5041637}"/>
              </a:ext>
            </a:extLst>
          </p:cNvPr>
          <p:cNvSpPr/>
          <p:nvPr/>
        </p:nvSpPr>
        <p:spPr>
          <a:xfrm>
            <a:off x="6212101" y="2560296"/>
            <a:ext cx="5872907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b="1" dirty="0" err="1"/>
              <a:t>Problema</a:t>
            </a:r>
            <a:r>
              <a:rPr lang="en-US" b="1" dirty="0"/>
              <a:t> </a:t>
            </a:r>
            <a:r>
              <a:rPr lang="en-US" b="1" dirty="0" err="1"/>
              <a:t>condiviso</a:t>
            </a:r>
            <a:r>
              <a:rPr lang="en-US" b="1" dirty="0"/>
              <a:t> con </a:t>
            </a:r>
            <a:r>
              <a:rPr lang="en-US" b="1" dirty="0" err="1"/>
              <a:t>altri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che</a:t>
            </a:r>
            <a:r>
              <a:rPr lang="en-US" b="1" dirty="0"/>
              <a:t> </a:t>
            </a:r>
            <a:r>
              <a:rPr lang="en-US" b="1" dirty="0" err="1"/>
              <a:t>hanno</a:t>
            </a:r>
            <a:r>
              <a:rPr lang="en-US" b="1" dirty="0"/>
              <a:t> </a:t>
            </a:r>
            <a:r>
              <a:rPr lang="en-US" b="1" dirty="0" err="1"/>
              <a:t>coinvolto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MMG </a:t>
            </a:r>
            <a:r>
              <a:rPr lang="en-US" dirty="0"/>
              <a:t>(es. </a:t>
            </a:r>
            <a:r>
              <a:rPr lang="en-US" b="1" dirty="0" err="1"/>
              <a:t>questionari</a:t>
            </a:r>
            <a:r>
              <a:rPr lang="en-US" dirty="0"/>
              <a:t> di </a:t>
            </a:r>
            <a:r>
              <a:rPr lang="en-US" dirty="0" err="1"/>
              <a:t>tesi</a:t>
            </a:r>
            <a:r>
              <a:rPr lang="en-US" dirty="0"/>
              <a:t> </a:t>
            </a:r>
            <a:r>
              <a:rPr lang="en-US" b="1" dirty="0" err="1"/>
              <a:t>precedenti</a:t>
            </a:r>
            <a:r>
              <a:rPr lang="en-US" dirty="0"/>
              <a:t> e </a:t>
            </a:r>
            <a:r>
              <a:rPr lang="en-US" b="1" dirty="0"/>
              <a:t>in UK studio </a:t>
            </a:r>
            <a:r>
              <a:rPr lang="en-US" b="1" dirty="0" err="1"/>
              <a:t>condotto</a:t>
            </a:r>
            <a:r>
              <a:rPr lang="en-US" b="1" dirty="0"/>
              <a:t> da Helliwell</a:t>
            </a:r>
            <a:r>
              <a:rPr lang="en-US" dirty="0"/>
              <a:t>)</a:t>
            </a:r>
          </a:p>
          <a:p>
            <a:pPr marL="285750" indent="-28575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 dirty="0"/>
          </a:p>
          <a:p>
            <a:pPr marL="285750" indent="-28575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Il </a:t>
            </a:r>
            <a:r>
              <a:rPr lang="en-US" b="1" dirty="0" err="1"/>
              <a:t>numero</a:t>
            </a:r>
            <a:r>
              <a:rPr lang="en-US" b="1" dirty="0"/>
              <a:t> di </a:t>
            </a:r>
            <a:r>
              <a:rPr lang="en-US" b="1" dirty="0" err="1"/>
              <a:t>risposte</a:t>
            </a:r>
            <a:r>
              <a:rPr lang="en-US" b="1" dirty="0"/>
              <a:t> </a:t>
            </a:r>
            <a:r>
              <a:rPr lang="en-US" dirty="0"/>
              <a:t>è </a:t>
            </a:r>
            <a:r>
              <a:rPr lang="en-US" b="1" dirty="0" err="1"/>
              <a:t>maggiore</a:t>
            </a:r>
            <a:r>
              <a:rPr lang="en-US" dirty="0"/>
              <a:t>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l’argomento</a:t>
            </a:r>
            <a:r>
              <a:rPr lang="en-US" dirty="0"/>
              <a:t> </a:t>
            </a:r>
            <a:r>
              <a:rPr lang="en-US" dirty="0" err="1"/>
              <a:t>trattato</a:t>
            </a:r>
            <a:r>
              <a:rPr lang="en-US" dirty="0"/>
              <a:t> è </a:t>
            </a:r>
            <a:r>
              <a:rPr lang="en-US" dirty="0" err="1"/>
              <a:t>inerente</a:t>
            </a:r>
            <a:r>
              <a:rPr lang="en-US" dirty="0"/>
              <a:t> a </a:t>
            </a:r>
            <a:r>
              <a:rPr lang="en-US" b="1" dirty="0" err="1"/>
              <a:t>patologie</a:t>
            </a:r>
            <a:r>
              <a:rPr lang="en-US" dirty="0"/>
              <a:t> o </a:t>
            </a:r>
            <a:r>
              <a:rPr lang="en-US" b="1" dirty="0" err="1"/>
              <a:t>terapie</a:t>
            </a:r>
            <a:r>
              <a:rPr lang="en-US" b="1" dirty="0"/>
              <a:t> </a:t>
            </a:r>
            <a:r>
              <a:rPr lang="en-US" b="1" dirty="0" err="1"/>
              <a:t>più</a:t>
            </a:r>
            <a:r>
              <a:rPr lang="en-US" b="1" dirty="0"/>
              <a:t> </a:t>
            </a:r>
            <a:r>
              <a:rPr lang="en-US" b="1" dirty="0" err="1"/>
              <a:t>frequenti</a:t>
            </a:r>
            <a:r>
              <a:rPr lang="en-US" b="1" dirty="0"/>
              <a:t> </a:t>
            </a:r>
            <a:r>
              <a:rPr lang="en-US" b="1" dirty="0" err="1"/>
              <a:t>nella</a:t>
            </a:r>
            <a:r>
              <a:rPr lang="en-US" b="1" dirty="0"/>
              <a:t> </a:t>
            </a:r>
            <a:r>
              <a:rPr lang="en-US" b="1" dirty="0" err="1"/>
              <a:t>popolazione</a:t>
            </a:r>
            <a:r>
              <a:rPr lang="en-US" b="1" dirty="0"/>
              <a:t> </a:t>
            </a:r>
            <a:r>
              <a:rPr lang="en-US" b="1" dirty="0" err="1"/>
              <a:t>generale</a:t>
            </a:r>
            <a:endParaRPr lang="en-US" b="1" dirty="0"/>
          </a:p>
          <a:p>
            <a:pPr>
              <a:spcBef>
                <a:spcPts val="1000"/>
              </a:spcBef>
              <a:buSzPct val="80000"/>
            </a:pPr>
            <a:endParaRPr lang="en-US" dirty="0"/>
          </a:p>
          <a:p>
            <a:pPr marL="285750" indent="-28575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 dirty="0"/>
              <a:t>Il </a:t>
            </a:r>
            <a:r>
              <a:rPr lang="en-US" dirty="0" err="1"/>
              <a:t>progressivo</a:t>
            </a:r>
            <a:r>
              <a:rPr lang="en-US" dirty="0"/>
              <a:t> </a:t>
            </a:r>
            <a:r>
              <a:rPr lang="en-US" b="1" dirty="0" err="1"/>
              <a:t>aumento</a:t>
            </a:r>
            <a:r>
              <a:rPr lang="en-US" b="1" dirty="0"/>
              <a:t> </a:t>
            </a:r>
            <a:r>
              <a:rPr lang="en-US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burocrazia</a:t>
            </a:r>
            <a:r>
              <a:rPr lang="en-US" b="1" dirty="0"/>
              <a:t> e </a:t>
            </a:r>
            <a:r>
              <a:rPr lang="en-US" dirty="0" err="1"/>
              <a:t>delle</a:t>
            </a:r>
            <a:r>
              <a:rPr lang="en-US" b="1" dirty="0"/>
              <a:t> </a:t>
            </a:r>
            <a:r>
              <a:rPr lang="en-US" b="1" dirty="0" err="1"/>
              <a:t>richieste</a:t>
            </a:r>
            <a:r>
              <a:rPr lang="en-US" b="1" dirty="0"/>
              <a:t> di </a:t>
            </a:r>
            <a:r>
              <a:rPr lang="en-US" b="1" dirty="0" err="1"/>
              <a:t>partecipazione</a:t>
            </a:r>
            <a:r>
              <a:rPr lang="en-US" b="1" dirty="0"/>
              <a:t> a </a:t>
            </a:r>
            <a:r>
              <a:rPr lang="en-US" b="1" dirty="0" err="1"/>
              <a:t>sondaggi</a:t>
            </a:r>
            <a:r>
              <a:rPr lang="en-US" b="1" dirty="0"/>
              <a:t>  e </a:t>
            </a:r>
            <a:r>
              <a:rPr lang="en-US" b="1" dirty="0" err="1"/>
              <a:t>questionari</a:t>
            </a:r>
            <a:r>
              <a:rPr lang="en-US" b="1" dirty="0"/>
              <a:t> </a:t>
            </a:r>
            <a:r>
              <a:rPr lang="en-US" dirty="0"/>
              <a:t>ai MMG, </a:t>
            </a:r>
            <a:r>
              <a:rPr lang="en-US" b="1" dirty="0" err="1"/>
              <a:t>riduce</a:t>
            </a:r>
            <a:r>
              <a:rPr lang="en-US" b="1" dirty="0"/>
              <a:t> la </a:t>
            </a:r>
            <a:r>
              <a:rPr lang="en-US" b="1" dirty="0" err="1"/>
              <a:t>volontà</a:t>
            </a:r>
            <a:r>
              <a:rPr lang="en-US" b="1" dirty="0"/>
              <a:t> di </a:t>
            </a:r>
            <a:r>
              <a:rPr lang="en-US" b="1" dirty="0" err="1"/>
              <a:t>partecipare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51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954C5F4-071B-45AD-B78D-EB21FE5FE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17" y="2476871"/>
            <a:ext cx="4057094" cy="1554609"/>
          </a:xfrm>
        </p:spPr>
        <p:txBody>
          <a:bodyPr anchor="ctr">
            <a:normAutofit/>
          </a:bodyPr>
          <a:lstStyle/>
          <a:p>
            <a:r>
              <a:rPr lang="it-IT" sz="4000" dirty="0">
                <a:solidFill>
                  <a:srgbClr val="F2F2F2"/>
                </a:solidFill>
              </a:rPr>
              <a:t>LE CONCLUSIONI: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2" name="Segnaposto contenuto 2">
            <a:extLst>
              <a:ext uri="{FF2B5EF4-FFF2-40B4-BE49-F238E27FC236}">
                <a16:creationId xmlns:a16="http://schemas.microsoft.com/office/drawing/2014/main" xmlns="" id="{3BBAB8EC-3854-4053-9A59-B025B76A4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492111"/>
              </p:ext>
            </p:extLst>
          </p:nvPr>
        </p:nvGraphicFramePr>
        <p:xfrm>
          <a:off x="4970379" y="185482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023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F5C42C88-BA7F-499D-9883-32E8CF6D5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graphicEl>
                                              <a:dgm id="{F5C42C88-BA7F-499D-9883-32E8CF6D5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graphicEl>
                                              <a:dgm id="{F5C42C88-BA7F-499D-9883-32E8CF6D5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graphicEl>
                                              <a:dgm id="{F5C42C88-BA7F-499D-9883-32E8CF6D5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45550437-39CC-4643-873F-6A5D446BC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>
                                            <p:graphicEl>
                                              <a:dgm id="{45550437-39CC-4643-873F-6A5D446BC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graphicEl>
                                              <a:dgm id="{45550437-39CC-4643-873F-6A5D446BC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graphicEl>
                                              <a:dgm id="{45550437-39CC-4643-873F-6A5D446BC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819E8C13-B1D2-4871-9F9E-CEA9120C2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>
                                            <p:graphicEl>
                                              <a:dgm id="{819E8C13-B1D2-4871-9F9E-CEA9120C2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>
                                            <p:graphicEl>
                                              <a:dgm id="{819E8C13-B1D2-4871-9F9E-CEA9120C2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>
                                            <p:graphicEl>
                                              <a:dgm id="{819E8C13-B1D2-4871-9F9E-CEA9120C2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3CFA1F55-96CB-4402-810B-0DC04FEB0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>
                                            <p:graphicEl>
                                              <a:dgm id="{3CFA1F55-96CB-4402-810B-0DC04FEB0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graphicEl>
                                              <a:dgm id="{3CFA1F55-96CB-4402-810B-0DC04FEB0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>
                                            <p:graphicEl>
                                              <a:dgm id="{3CFA1F55-96CB-4402-810B-0DC04FEB0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1C7AF20F-817E-4C5F-8BE0-FB217C2E8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>
                                            <p:graphicEl>
                                              <a:dgm id="{1C7AF20F-817E-4C5F-8BE0-FB217C2E8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graphicEl>
                                              <a:dgm id="{1C7AF20F-817E-4C5F-8BE0-FB217C2E8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graphicEl>
                                              <a:dgm id="{1C7AF20F-817E-4C5F-8BE0-FB217C2E8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4FB3C8D1-F538-40E7-B0E8-9B3824E14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>
                                            <p:graphicEl>
                                              <a:dgm id="{4FB3C8D1-F538-40E7-B0E8-9B3824E14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graphicEl>
                                              <a:dgm id="{4FB3C8D1-F538-40E7-B0E8-9B3824E14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graphicEl>
                                              <a:dgm id="{4FB3C8D1-F538-40E7-B0E8-9B3824E14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80A44B02-2171-43C1-A29C-475186DE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>
                                            <p:graphicEl>
                                              <a:dgm id="{80A44B02-2171-43C1-A29C-475186DE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>
                                            <p:graphicEl>
                                              <a:dgm id="{80A44B02-2171-43C1-A29C-475186DE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>
                                            <p:graphicEl>
                                              <a:dgm id="{80A44B02-2171-43C1-A29C-475186DE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44977A8E-147B-4F64-B141-EB09329E1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>
                                            <p:graphicEl>
                                              <a:dgm id="{44977A8E-147B-4F64-B141-EB09329E1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>
                                            <p:graphicEl>
                                              <a:dgm id="{44977A8E-147B-4F64-B141-EB09329E1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>
                                            <p:graphicEl>
                                              <a:dgm id="{44977A8E-147B-4F64-B141-EB09329E1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EC3BB4B9-AC7F-4514-A74D-DB1BA1ED3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>
                                            <p:graphicEl>
                                              <a:dgm id="{EC3BB4B9-AC7F-4514-A74D-DB1BA1ED3F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>
                                            <p:graphicEl>
                                              <a:dgm id="{EC3BB4B9-AC7F-4514-A74D-DB1BA1ED3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graphicEl>
                                              <a:dgm id="{EC3BB4B9-AC7F-4514-A74D-DB1BA1ED3F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0BC0ECEC-5236-4DDB-B121-FBD0954BD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>
                                            <p:graphicEl>
                                              <a:dgm id="{0BC0ECEC-5236-4DDB-B121-FBD0954BD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>
                                            <p:graphicEl>
                                              <a:dgm id="{0BC0ECEC-5236-4DDB-B121-FBD0954BD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>
                                            <p:graphicEl>
                                              <a:dgm id="{0BC0ECEC-5236-4DDB-B121-FBD0954BD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6676873-47BF-4C0A-851B-9C746C0C6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425" y="2760913"/>
            <a:ext cx="9404723" cy="949954"/>
          </a:xfrm>
        </p:spPr>
        <p:txBody>
          <a:bodyPr/>
          <a:lstStyle/>
          <a:p>
            <a:pPr algn="ctr"/>
            <a:r>
              <a:rPr lang="it-IT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5936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87E4204-E93C-417B-9ED0-F81552DE8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68E4A00-82CC-4AD0-B631-F820AEE40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xmlns="" id="{463665DF-25B8-4EE2-8F85-921EF38BE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6B74695-5790-452F-8A88-E518599E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8" y="388504"/>
            <a:ext cx="9252154" cy="101665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it-IT" sz="3300" dirty="0">
                <a:solidFill>
                  <a:srgbClr val="EBEBEB"/>
                </a:solidFill>
              </a:rPr>
              <a:t>L’ARTERITE GIGANTOCELLULARE</a:t>
            </a:r>
            <a:br>
              <a:rPr lang="it-IT" sz="3300" dirty="0">
                <a:solidFill>
                  <a:srgbClr val="EBEBEB"/>
                </a:solidFill>
              </a:rPr>
            </a:br>
            <a:r>
              <a:rPr lang="it-IT" sz="3300" dirty="0">
                <a:solidFill>
                  <a:srgbClr val="EBEBEB"/>
                </a:solidFill>
              </a:rPr>
              <a:t>(AGC):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xmlns="" id="{B3378DC2-950E-4B63-B833-32DE4719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49D86C4-08D2-40F1-B1B2-0FDF34B05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88" y="2316917"/>
            <a:ext cx="8507453" cy="4438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</a:pPr>
            <a:r>
              <a:rPr lang="it-IT" sz="1800" dirty="0"/>
              <a:t>È una </a:t>
            </a:r>
            <a:r>
              <a:rPr lang="it-IT" sz="1800" b="1" dirty="0"/>
              <a:t>vasculite dei grossi e medi vasi</a:t>
            </a:r>
            <a:r>
              <a:rPr lang="it-IT" sz="1800" dirty="0"/>
              <a:t>, la</a:t>
            </a:r>
            <a:r>
              <a:rPr lang="it-IT" sz="1800" b="1" dirty="0"/>
              <a:t> più comune nella popolazione anziana </a:t>
            </a:r>
            <a:r>
              <a:rPr lang="it-IT" sz="1800" dirty="0"/>
              <a:t>(età all’esordio ≥ 50 anni)</a:t>
            </a:r>
          </a:p>
          <a:p>
            <a:pPr>
              <a:lnSpc>
                <a:spcPct val="90000"/>
              </a:lnSpc>
              <a:buClrTx/>
            </a:pPr>
            <a:r>
              <a:rPr lang="it-IT" sz="1800" dirty="0"/>
              <a:t>È una delle poche </a:t>
            </a:r>
            <a:r>
              <a:rPr lang="it-IT" sz="1800" b="1" dirty="0"/>
              <a:t>emergenze mediche reumatologiche</a:t>
            </a:r>
          </a:p>
          <a:p>
            <a:pPr>
              <a:lnSpc>
                <a:spcPct val="90000"/>
              </a:lnSpc>
              <a:buClrTx/>
            </a:pPr>
            <a:r>
              <a:rPr lang="it-IT" sz="1800" b="1" dirty="0"/>
              <a:t>4 forme principali</a:t>
            </a:r>
            <a:r>
              <a:rPr lang="it-IT" sz="1800" dirty="0"/>
              <a:t>: </a:t>
            </a:r>
            <a:r>
              <a:rPr lang="it-IT" sz="1800" b="1" dirty="0"/>
              <a:t>arterite cranica </a:t>
            </a:r>
            <a:r>
              <a:rPr lang="it-IT" sz="1800" dirty="0"/>
              <a:t>(forma classica), </a:t>
            </a:r>
            <a:r>
              <a:rPr lang="it-IT" sz="1800" b="1" dirty="0"/>
              <a:t>aortite clinicamente manifesta</a:t>
            </a:r>
            <a:r>
              <a:rPr lang="it-IT" sz="1800" dirty="0"/>
              <a:t>, </a:t>
            </a:r>
            <a:r>
              <a:rPr lang="it-IT" sz="1800" b="1" dirty="0"/>
              <a:t>sindrome infiammatoria con aortite</a:t>
            </a:r>
            <a:r>
              <a:rPr lang="it-IT" sz="1800" dirty="0"/>
              <a:t>, in </a:t>
            </a:r>
            <a:r>
              <a:rPr lang="it-IT" sz="1800" b="1" dirty="0"/>
              <a:t>associazione a </a:t>
            </a:r>
            <a:r>
              <a:rPr lang="it-IT" sz="1800" b="1" dirty="0" err="1"/>
              <a:t>Polimialgia</a:t>
            </a:r>
            <a:r>
              <a:rPr lang="it-IT" sz="1800" b="1" dirty="0"/>
              <a:t> Reumatica </a:t>
            </a:r>
            <a:r>
              <a:rPr lang="it-IT" sz="1800" dirty="0"/>
              <a:t>(PMR)</a:t>
            </a:r>
            <a:endParaRPr lang="en-US" sz="1800" b="1" dirty="0"/>
          </a:p>
          <a:p>
            <a:pPr>
              <a:lnSpc>
                <a:spcPct val="90000"/>
              </a:lnSpc>
              <a:buClrTx/>
            </a:pPr>
            <a:r>
              <a:rPr lang="en-US" sz="1800" dirty="0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sintomi</a:t>
            </a:r>
            <a:r>
              <a:rPr lang="en-US" sz="1800" b="1" dirty="0"/>
              <a:t> </a:t>
            </a:r>
            <a:r>
              <a:rPr lang="en-US" sz="1800" dirty="0" err="1"/>
              <a:t>sono</a:t>
            </a:r>
            <a:r>
              <a:rPr lang="en-US" sz="1800" b="1" dirty="0"/>
              <a:t>:</a:t>
            </a:r>
            <a:r>
              <a:rPr lang="en-US" sz="1800" dirty="0"/>
              <a:t> </a:t>
            </a:r>
            <a:r>
              <a:rPr lang="en-US" sz="1800" b="1" dirty="0" err="1"/>
              <a:t>sintomi</a:t>
            </a:r>
            <a:r>
              <a:rPr lang="en-US" sz="1800" dirty="0"/>
              <a:t> </a:t>
            </a:r>
            <a:r>
              <a:rPr lang="en-US" sz="1800" b="1" dirty="0" err="1"/>
              <a:t>sistemici</a:t>
            </a:r>
            <a:r>
              <a:rPr lang="en-US" sz="1800" dirty="0"/>
              <a:t> </a:t>
            </a:r>
            <a:r>
              <a:rPr lang="en-US" sz="1800" b="1" dirty="0" err="1"/>
              <a:t>aspecifici</a:t>
            </a:r>
            <a:r>
              <a:rPr lang="en-US" sz="1800" b="1" dirty="0"/>
              <a:t>, </a:t>
            </a:r>
            <a:r>
              <a:rPr lang="en-US" sz="1800" b="1" dirty="0" err="1"/>
              <a:t>cefalea</a:t>
            </a:r>
            <a:r>
              <a:rPr lang="en-US" sz="1800" b="1" dirty="0"/>
              <a:t> di </a:t>
            </a:r>
            <a:r>
              <a:rPr lang="en-US" sz="1800" b="1" dirty="0" err="1"/>
              <a:t>nuova</a:t>
            </a:r>
            <a:r>
              <a:rPr lang="en-US" sz="1800" b="1" dirty="0"/>
              <a:t> </a:t>
            </a:r>
            <a:r>
              <a:rPr lang="en-US" sz="1800" b="1" dirty="0" err="1"/>
              <a:t>insorgenza</a:t>
            </a:r>
            <a:r>
              <a:rPr lang="en-US" sz="1800" dirty="0"/>
              <a:t>, </a:t>
            </a:r>
            <a:r>
              <a:rPr lang="en-US" sz="1800" b="1" dirty="0" err="1"/>
              <a:t>ridotta</a:t>
            </a:r>
            <a:r>
              <a:rPr lang="en-US" sz="1800" b="1" dirty="0"/>
              <a:t> </a:t>
            </a:r>
            <a:r>
              <a:rPr lang="en-US" sz="1800" b="1" dirty="0" err="1"/>
              <a:t>pulsatilità</a:t>
            </a:r>
            <a:r>
              <a:rPr lang="en-US" sz="1800" b="1" dirty="0"/>
              <a:t> </a:t>
            </a:r>
            <a:r>
              <a:rPr lang="en-US" sz="1800" b="1" dirty="0" err="1"/>
              <a:t>dell’arteria</a:t>
            </a:r>
            <a:r>
              <a:rPr lang="en-US" sz="1800" b="1" dirty="0"/>
              <a:t> </a:t>
            </a:r>
            <a:r>
              <a:rPr lang="en-US" sz="1800" b="1" dirty="0" err="1"/>
              <a:t>temporale</a:t>
            </a:r>
            <a:r>
              <a:rPr lang="en-US" sz="1800" dirty="0"/>
              <a:t>, </a:t>
            </a:r>
            <a:r>
              <a:rPr lang="en-US" sz="1800" b="1" dirty="0" err="1"/>
              <a:t>claudicatio</a:t>
            </a:r>
            <a:r>
              <a:rPr lang="en-US" sz="1800" b="1" dirty="0"/>
              <a:t> </a:t>
            </a:r>
            <a:r>
              <a:rPr lang="en-US" sz="1800" b="1" dirty="0" err="1"/>
              <a:t>masticatoria</a:t>
            </a:r>
            <a:r>
              <a:rPr lang="en-US" sz="1800" dirty="0"/>
              <a:t> o </a:t>
            </a:r>
            <a:r>
              <a:rPr lang="en-US" sz="1800" b="1" dirty="0" err="1"/>
              <a:t>della</a:t>
            </a:r>
            <a:r>
              <a:rPr lang="en-US" sz="1800" b="1" dirty="0"/>
              <a:t> lingua</a:t>
            </a:r>
            <a:r>
              <a:rPr lang="en-US" sz="1800" dirty="0"/>
              <a:t>, </a:t>
            </a:r>
            <a:r>
              <a:rPr lang="en-US" sz="1800" b="1" dirty="0" err="1"/>
              <a:t>sintomi</a:t>
            </a:r>
            <a:r>
              <a:rPr lang="en-US" sz="1800" b="1" dirty="0"/>
              <a:t> </a:t>
            </a:r>
            <a:r>
              <a:rPr lang="en-US" sz="1800" b="1" dirty="0" err="1"/>
              <a:t>visivi</a:t>
            </a:r>
            <a:r>
              <a:rPr lang="en-US" sz="1800" dirty="0"/>
              <a:t>,</a:t>
            </a:r>
            <a:r>
              <a:rPr lang="en-US" sz="1800" b="1" dirty="0"/>
              <a:t> </a:t>
            </a:r>
            <a:r>
              <a:rPr lang="en-US" sz="1800" b="1" dirty="0" err="1"/>
              <a:t>sindrome</a:t>
            </a:r>
            <a:r>
              <a:rPr lang="en-US" sz="1800" b="1" dirty="0"/>
              <a:t> </a:t>
            </a:r>
            <a:r>
              <a:rPr lang="en-US" sz="1800" b="1" dirty="0" err="1"/>
              <a:t>dell’arco</a:t>
            </a:r>
            <a:r>
              <a:rPr lang="en-US" sz="1800" b="1" dirty="0"/>
              <a:t> </a:t>
            </a:r>
            <a:r>
              <a:rPr lang="en-US" sz="1800" b="1" dirty="0" err="1"/>
              <a:t>aortico</a:t>
            </a:r>
            <a:r>
              <a:rPr lang="en-US" sz="1800" dirty="0"/>
              <a:t>, </a:t>
            </a:r>
            <a:r>
              <a:rPr lang="en-US" sz="1800" b="1" dirty="0" err="1"/>
              <a:t>sintomi</a:t>
            </a:r>
            <a:r>
              <a:rPr lang="en-US" sz="1800" b="1" dirty="0"/>
              <a:t> </a:t>
            </a:r>
            <a:r>
              <a:rPr lang="en-US" sz="1800" b="1" dirty="0" err="1"/>
              <a:t>della</a:t>
            </a:r>
            <a:r>
              <a:rPr lang="en-US" sz="1800" b="1" dirty="0"/>
              <a:t> PMR</a:t>
            </a:r>
            <a:endParaRPr lang="en-US" sz="1800" dirty="0"/>
          </a:p>
          <a:p>
            <a:pPr>
              <a:lnSpc>
                <a:spcPct val="90000"/>
              </a:lnSpc>
              <a:buClrTx/>
            </a:pPr>
            <a:r>
              <a:rPr lang="en-US" sz="1800" dirty="0"/>
              <a:t>Le </a:t>
            </a:r>
            <a:r>
              <a:rPr lang="en-US" sz="1800" b="1" dirty="0" err="1"/>
              <a:t>complicanze</a:t>
            </a:r>
            <a:r>
              <a:rPr lang="en-US" sz="1800" dirty="0"/>
              <a:t> </a:t>
            </a:r>
            <a:r>
              <a:rPr lang="en-US" sz="1800" dirty="0" err="1"/>
              <a:t>sono</a:t>
            </a:r>
            <a:r>
              <a:rPr lang="en-US" sz="1800" dirty="0"/>
              <a:t>: </a:t>
            </a:r>
            <a:r>
              <a:rPr lang="en-US" sz="1800" b="1" dirty="0" err="1"/>
              <a:t>perdita</a:t>
            </a:r>
            <a:r>
              <a:rPr lang="en-US" sz="1800" b="1" dirty="0"/>
              <a:t> del </a:t>
            </a:r>
            <a:r>
              <a:rPr lang="en-US" sz="1800" b="1" dirty="0" err="1"/>
              <a:t>visus</a:t>
            </a:r>
            <a:r>
              <a:rPr lang="en-US" sz="1800" dirty="0"/>
              <a:t>, </a:t>
            </a:r>
            <a:r>
              <a:rPr lang="en-US" sz="1800" b="1" dirty="0"/>
              <a:t>stroke </a:t>
            </a:r>
            <a:r>
              <a:rPr lang="en-US" sz="1800" b="1" dirty="0" err="1"/>
              <a:t>cerebro-vascolare</a:t>
            </a:r>
            <a:r>
              <a:rPr lang="en-US" sz="1800" dirty="0"/>
              <a:t>, </a:t>
            </a:r>
            <a:r>
              <a:rPr lang="en-US" sz="1800" b="1" dirty="0" err="1"/>
              <a:t>aneurisma</a:t>
            </a:r>
            <a:r>
              <a:rPr lang="en-US" sz="1800" b="1" dirty="0"/>
              <a:t> </a:t>
            </a:r>
            <a:r>
              <a:rPr lang="en-US" sz="1800" b="1" dirty="0" err="1"/>
              <a:t>aortico</a:t>
            </a:r>
            <a:r>
              <a:rPr lang="en-US" sz="1800" dirty="0"/>
              <a:t>, </a:t>
            </a:r>
            <a:r>
              <a:rPr lang="en-US" sz="1800" b="1" dirty="0" err="1"/>
              <a:t>dissezione</a:t>
            </a:r>
            <a:r>
              <a:rPr lang="en-US" sz="1800" b="1" dirty="0"/>
              <a:t> </a:t>
            </a:r>
            <a:r>
              <a:rPr lang="en-US" sz="1800" b="1" dirty="0" err="1"/>
              <a:t>aortica</a:t>
            </a:r>
            <a:r>
              <a:rPr lang="en-US" sz="1800" dirty="0"/>
              <a:t>, </a:t>
            </a:r>
            <a:r>
              <a:rPr lang="en-US" sz="1800" b="1" dirty="0" err="1"/>
              <a:t>insufficienza</a:t>
            </a:r>
            <a:r>
              <a:rPr lang="en-US" sz="1800" b="1" dirty="0"/>
              <a:t> </a:t>
            </a:r>
            <a:r>
              <a:rPr lang="en-US" sz="1800" b="1" dirty="0" err="1"/>
              <a:t>valvolare</a:t>
            </a:r>
            <a:endParaRPr lang="en-US" sz="1800" b="1" dirty="0"/>
          </a:p>
          <a:p>
            <a:pPr>
              <a:lnSpc>
                <a:spcPct val="90000"/>
              </a:lnSpc>
              <a:buClrTx/>
            </a:pPr>
            <a:r>
              <a:rPr lang="en-US" sz="1800" dirty="0"/>
              <a:t>La </a:t>
            </a:r>
            <a:r>
              <a:rPr lang="en-US" sz="1800" b="1" dirty="0" err="1"/>
              <a:t>diagnosi</a:t>
            </a:r>
            <a:r>
              <a:rPr lang="en-US" sz="1800" dirty="0"/>
              <a:t> è </a:t>
            </a:r>
            <a:r>
              <a:rPr lang="en-US" sz="1800" dirty="0" err="1"/>
              <a:t>posta</a:t>
            </a:r>
            <a:r>
              <a:rPr lang="en-US" sz="1800" dirty="0"/>
              <a:t> in base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b="1" dirty="0" err="1"/>
              <a:t>clinica</a:t>
            </a:r>
            <a:r>
              <a:rPr lang="en-US" sz="1800" b="1" dirty="0"/>
              <a:t> </a:t>
            </a:r>
            <a:r>
              <a:rPr lang="en-US" sz="1800" dirty="0"/>
              <a:t>e</a:t>
            </a:r>
            <a:r>
              <a:rPr lang="en-US" sz="1800" b="1" dirty="0"/>
              <a:t> </a:t>
            </a:r>
            <a:r>
              <a:rPr lang="en-US" sz="1800" b="1" dirty="0" err="1"/>
              <a:t>confermata</a:t>
            </a:r>
            <a:r>
              <a:rPr lang="en-US" sz="1800" b="1" dirty="0"/>
              <a:t> </a:t>
            </a:r>
            <a:r>
              <a:rPr lang="en-US" sz="1800" dirty="0"/>
              <a:t>con </a:t>
            </a:r>
            <a:r>
              <a:rPr lang="en-US" sz="1800" b="1" dirty="0" err="1"/>
              <a:t>biopsia</a:t>
            </a:r>
            <a:r>
              <a:rPr lang="en-US" sz="1800" b="1" dirty="0"/>
              <a:t> </a:t>
            </a:r>
            <a:r>
              <a:rPr lang="en-US" sz="1800" dirty="0"/>
              <a:t>e</a:t>
            </a:r>
            <a:r>
              <a:rPr lang="en-US" sz="1800" b="1" dirty="0"/>
              <a:t> imaging</a:t>
            </a:r>
          </a:p>
          <a:p>
            <a:pPr>
              <a:lnSpc>
                <a:spcPct val="90000"/>
              </a:lnSpc>
              <a:buClrTx/>
            </a:pPr>
            <a:r>
              <a:rPr lang="en-US" sz="1800" dirty="0"/>
              <a:t>La</a:t>
            </a:r>
            <a:r>
              <a:rPr lang="en-US" sz="1800" b="1" dirty="0"/>
              <a:t> </a:t>
            </a:r>
            <a:r>
              <a:rPr lang="en-US" sz="1800" b="1" dirty="0" err="1"/>
              <a:t>terapia</a:t>
            </a:r>
            <a:r>
              <a:rPr lang="en-US" sz="1800" b="1" dirty="0"/>
              <a:t> </a:t>
            </a:r>
            <a:r>
              <a:rPr lang="en-US" sz="1800" dirty="0"/>
              <a:t>con</a:t>
            </a:r>
            <a:r>
              <a:rPr lang="en-US" sz="1800" b="1" dirty="0"/>
              <a:t> </a:t>
            </a:r>
            <a:r>
              <a:rPr lang="en-US" sz="1800" b="1" dirty="0" err="1"/>
              <a:t>glucorticoidi</a:t>
            </a:r>
            <a:r>
              <a:rPr lang="en-US" sz="1800" b="1" dirty="0"/>
              <a:t> </a:t>
            </a:r>
            <a:r>
              <a:rPr lang="en-US" sz="1800" dirty="0" err="1"/>
              <a:t>deve</a:t>
            </a:r>
            <a:r>
              <a:rPr lang="en-US" sz="1800" dirty="0"/>
              <a:t> </a:t>
            </a:r>
            <a:r>
              <a:rPr lang="en-US" sz="1800" dirty="0" err="1"/>
              <a:t>essere</a:t>
            </a:r>
            <a:r>
              <a:rPr lang="en-US" sz="1800" dirty="0"/>
              <a:t> </a:t>
            </a:r>
            <a:r>
              <a:rPr lang="en-US" sz="1800" b="1" dirty="0" err="1"/>
              <a:t>iniziata</a:t>
            </a:r>
            <a:r>
              <a:rPr lang="en-US" sz="1800" dirty="0"/>
              <a:t> </a:t>
            </a:r>
            <a:r>
              <a:rPr lang="en-US" sz="1800" b="1" dirty="0" err="1"/>
              <a:t>il</a:t>
            </a:r>
            <a:r>
              <a:rPr lang="en-US" sz="1800" b="1" dirty="0"/>
              <a:t> prima possible</a:t>
            </a:r>
            <a:endParaRPr lang="it-IT" sz="1800" b="1" dirty="0"/>
          </a:p>
          <a:p>
            <a:pPr>
              <a:lnSpc>
                <a:spcPct val="90000"/>
              </a:lnSpc>
            </a:pPr>
            <a:endParaRPr lang="it-IT" sz="1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BDDE6F2B-C939-4966-BA72-2EEE71C38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939" y="2316917"/>
            <a:ext cx="3413671" cy="2858949"/>
          </a:xfrm>
          <a:prstGeom prst="rect">
            <a:avLst/>
          </a:prstGeom>
          <a:effectLst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BA46DE8-5349-4BB2-8624-61D5D2EAE087}"/>
              </a:ext>
            </a:extLst>
          </p:cNvPr>
          <p:cNvSpPr txBox="1"/>
          <p:nvPr/>
        </p:nvSpPr>
        <p:spPr>
          <a:xfrm>
            <a:off x="8719831" y="5206621"/>
            <a:ext cx="3318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Arteria temporale in un soggetto affetto da AGC</a:t>
            </a:r>
          </a:p>
        </p:txBody>
      </p:sp>
    </p:spTree>
    <p:extLst>
      <p:ext uri="{BB962C8B-B14F-4D97-AF65-F5344CB8AC3E}">
        <p14:creationId xmlns:p14="http://schemas.microsoft.com/office/powerpoint/2010/main" val="350100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E78424C-6FD0-41F8-9CAA-5DC19C423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702486-0BD2-453D-BC00-B72BDE79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F2F2F2"/>
                </a:solidFill>
              </a:rPr>
              <a:t>LA PERDITA DEL VISUS:</a:t>
            </a:r>
            <a:br>
              <a:rPr lang="en-US" sz="4800" dirty="0">
                <a:solidFill>
                  <a:srgbClr val="F2F2F2"/>
                </a:solidFill>
              </a:rPr>
            </a:br>
            <a:endParaRPr lang="it-IT" sz="4800" dirty="0">
              <a:solidFill>
                <a:srgbClr val="F2F2F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D136760-57DC-4301-8BEA-B71AD2D139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BDC58DEA-1307-4F44-AD47-E613D8B76A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99B912D-1E4B-42AF-A2BE-CFEFEC916E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05A9C7D9-732E-451F-A7B6-B6A409EAC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51603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588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7E4204-E93C-417B-9ED0-F81552DE8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68E4A00-82CC-4AD0-B631-F820AEE40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463665DF-25B8-4EE2-8F85-921EF38BE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ED210EF-BE6A-459B-A05D-0656D2EA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388" y="565611"/>
            <a:ext cx="9252154" cy="1016654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it-IT" sz="3300" dirty="0">
                <a:solidFill>
                  <a:srgbClr val="EBEBEB"/>
                </a:solidFill>
              </a:rPr>
              <a:t>QUALI SONO LE CRITICITA’ CHE PORTANO AL RITARDO NEL RICONOSCIMENTO DELL’AGC ?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B3378DC2-950E-4B63-B833-32DE4719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092336C-C06E-47FA-9ACD-66EF8617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7153602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Tx/>
            </a:pPr>
            <a:r>
              <a:rPr lang="it-IT" sz="1900" b="1" dirty="0"/>
              <a:t>Minimizzazione dei sintomi all’interno del nucleo famigliare </a:t>
            </a:r>
            <a:r>
              <a:rPr lang="it-IT" sz="1900" dirty="0"/>
              <a:t>(sintomi aspecifici ed età avanzata fanno si che spesso siano interpretati come normali disturbi dovuti all’età)</a:t>
            </a:r>
          </a:p>
          <a:p>
            <a:pPr>
              <a:lnSpc>
                <a:spcPct val="90000"/>
              </a:lnSpc>
              <a:buClrTx/>
            </a:pPr>
            <a:endParaRPr lang="it-IT" sz="1900" dirty="0"/>
          </a:p>
          <a:p>
            <a:pPr>
              <a:lnSpc>
                <a:spcPct val="90000"/>
              </a:lnSpc>
              <a:buClrTx/>
            </a:pPr>
            <a:r>
              <a:rPr lang="it-IT" sz="1900" b="1" dirty="0"/>
              <a:t>Mancato riconoscimento nell’ambito della medicina non specialistica </a:t>
            </a:r>
            <a:r>
              <a:rPr lang="it-IT" sz="1900" dirty="0"/>
              <a:t> (malattia rara, scarse conoscenze in merito a sintomatologia e linee guida per la diagnosi)</a:t>
            </a:r>
          </a:p>
          <a:p>
            <a:pPr>
              <a:lnSpc>
                <a:spcPct val="90000"/>
              </a:lnSpc>
              <a:buClrTx/>
            </a:pPr>
            <a:endParaRPr lang="it-IT" sz="1900" dirty="0"/>
          </a:p>
          <a:p>
            <a:pPr>
              <a:lnSpc>
                <a:spcPct val="90000"/>
              </a:lnSpc>
              <a:buClrTx/>
            </a:pPr>
            <a:r>
              <a:rPr lang="it-IT" sz="1900" b="1" dirty="0"/>
              <a:t>Difficoltà di accesso ad una visita</a:t>
            </a:r>
            <a:r>
              <a:rPr lang="it-IT" sz="1900" dirty="0"/>
              <a:t> </a:t>
            </a:r>
            <a:r>
              <a:rPr lang="it-IT" sz="1900" b="1" dirty="0"/>
              <a:t>Reumatologica</a:t>
            </a:r>
            <a:r>
              <a:rPr lang="it-IT" sz="1900" dirty="0"/>
              <a:t> </a:t>
            </a:r>
            <a:r>
              <a:rPr lang="it-IT" sz="1900" b="1" dirty="0"/>
              <a:t>in tempi brevi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4DE3D17C-5B11-4FD6-9BFB-0BDF68D26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29872" y="2672454"/>
            <a:ext cx="3413671" cy="341367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65718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82">
            <a:extLst>
              <a:ext uri="{FF2B5EF4-FFF2-40B4-BE49-F238E27FC236}">
                <a16:creationId xmlns:a16="http://schemas.microsoft.com/office/drawing/2014/main" xmlns="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7">
            <a:extLst>
              <a:ext uri="{FF2B5EF4-FFF2-40B4-BE49-F238E27FC236}">
                <a16:creationId xmlns:a16="http://schemas.microsoft.com/office/drawing/2014/main" xmlns="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CCAECF66-0883-4EFD-A34E-BCDAA1C2EB79}"/>
              </a:ext>
            </a:extLst>
          </p:cNvPr>
          <p:cNvSpPr txBox="1"/>
          <p:nvPr/>
        </p:nvSpPr>
        <p:spPr>
          <a:xfrm>
            <a:off x="1068388" y="244136"/>
            <a:ext cx="9252154" cy="1422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it-IT" sz="1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Esemplificativo</a:t>
            </a:r>
            <a:r>
              <a:rPr lang="en-US" sz="2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è </a:t>
            </a:r>
            <a:r>
              <a:rPr lang="en-US" sz="26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il</a:t>
            </a:r>
            <a:r>
              <a:rPr lang="en-US" sz="2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caso</a:t>
            </a:r>
            <a:r>
              <a:rPr lang="en-US" sz="2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di una </a:t>
            </a:r>
            <a:r>
              <a:rPr lang="en-US" sz="26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paziente</a:t>
            </a:r>
            <a:r>
              <a:rPr lang="en-US" sz="2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di 76 </a:t>
            </a:r>
            <a:r>
              <a:rPr lang="en-US" sz="26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anni</a:t>
            </a:r>
            <a:r>
              <a:rPr lang="en-US" sz="2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visitata</a:t>
            </a:r>
            <a:r>
              <a:rPr lang="en-US" sz="2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nel</a:t>
            </a:r>
            <a:r>
              <a:rPr lang="en-US" sz="26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2013:</a:t>
            </a:r>
          </a:p>
        </p:txBody>
      </p:sp>
      <p:sp>
        <p:nvSpPr>
          <p:cNvPr id="93" name="Rectangle 86">
            <a:extLst>
              <a:ext uri="{FF2B5EF4-FFF2-40B4-BE49-F238E27FC236}">
                <a16:creationId xmlns:a16="http://schemas.microsoft.com/office/drawing/2014/main" xmlns="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Freeform: Shape 88">
            <a:extLst>
              <a:ext uri="{FF2B5EF4-FFF2-40B4-BE49-F238E27FC236}">
                <a16:creationId xmlns:a16="http://schemas.microsoft.com/office/drawing/2014/main" xmlns="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2" name="Segnaposto contenuto 2">
            <a:extLst>
              <a:ext uri="{FF2B5EF4-FFF2-40B4-BE49-F238E27FC236}">
                <a16:creationId xmlns:a16="http://schemas.microsoft.com/office/drawing/2014/main" xmlns="" id="{29629B34-03AD-4755-92B6-E5A6C967E3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274243"/>
              </p:ext>
            </p:extLst>
          </p:nvPr>
        </p:nvGraphicFramePr>
        <p:xfrm>
          <a:off x="648930" y="2476884"/>
          <a:ext cx="10895370" cy="413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215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34AB29B-8A2A-462D-B161-911FD754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graphicEl>
                                              <a:dgm id="{034AB29B-8A2A-462D-B161-911FD7542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graphicEl>
                                              <a:dgm id="{034AB29B-8A2A-462D-B161-911FD754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graphicEl>
                                              <a:dgm id="{034AB29B-8A2A-462D-B161-911FD7542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007ED88-DCF6-4E76-AF57-B88782931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graphicEl>
                                              <a:dgm id="{3007ED88-DCF6-4E76-AF57-B88782931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graphicEl>
                                              <a:dgm id="{3007ED88-DCF6-4E76-AF57-B88782931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graphicEl>
                                              <a:dgm id="{3007ED88-DCF6-4E76-AF57-B88782931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12EEA0A-195A-4809-8D02-07C3B343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graphicEl>
                                              <a:dgm id="{812EEA0A-195A-4809-8D02-07C3B343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graphicEl>
                                              <a:dgm id="{812EEA0A-195A-4809-8D02-07C3B343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graphicEl>
                                              <a:dgm id="{812EEA0A-195A-4809-8D02-07C3B343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783E979-835F-44F0-B8A6-ABE811C8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graphicEl>
                                              <a:dgm id="{3783E979-835F-44F0-B8A6-ABE811C87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graphicEl>
                                              <a:dgm id="{3783E979-835F-44F0-B8A6-ABE811C8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graphicEl>
                                              <a:dgm id="{3783E979-835F-44F0-B8A6-ABE811C87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D996EEF-D829-4635-ACA5-E52008E8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>
                                            <p:graphicEl>
                                              <a:dgm id="{AD996EEF-D829-4635-ACA5-E52008E8E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graphicEl>
                                              <a:dgm id="{AD996EEF-D829-4635-ACA5-E52008E8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graphicEl>
                                              <a:dgm id="{AD996EEF-D829-4635-ACA5-E52008E8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B2A2CE0-CD6F-497F-8C55-6B2720B2D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>
                                            <p:graphicEl>
                                              <a:dgm id="{5B2A2CE0-CD6F-497F-8C55-6B2720B2D5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graphicEl>
                                              <a:dgm id="{5B2A2CE0-CD6F-497F-8C55-6B2720B2D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graphicEl>
                                              <a:dgm id="{5B2A2CE0-CD6F-497F-8C55-6B2720B2D5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4BD0DA36-C32F-48B4-BA06-A851DD65B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>
                                            <p:graphicEl>
                                              <a:dgm id="{4BD0DA36-C32F-48B4-BA06-A851DD65B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graphicEl>
                                              <a:dgm id="{4BD0DA36-C32F-48B4-BA06-A851DD65B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graphicEl>
                                              <a:dgm id="{4BD0DA36-C32F-48B4-BA06-A851DD65B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03E733B-A834-4D0E-BEEA-57015FA8A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graphicEl>
                                              <a:dgm id="{503E733B-A834-4D0E-BEEA-57015FA8A2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graphicEl>
                                              <a:dgm id="{503E733B-A834-4D0E-BEEA-57015FA8A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>
                                            <p:graphicEl>
                                              <a:dgm id="{503E733B-A834-4D0E-BEEA-57015FA8A2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1099C80-6EF3-402B-84F6-DABE0E00B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dgm id="{31099C80-6EF3-402B-84F6-DABE0E00B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graphicEl>
                                              <a:dgm id="{31099C80-6EF3-402B-84F6-DABE0E00B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graphicEl>
                                              <a:dgm id="{31099C80-6EF3-402B-84F6-DABE0E00B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xmlns="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B87E4204-E93C-417B-9ED0-F81552DE87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xmlns="" id="{068E4A00-82CC-4AD0-B631-F820AEE40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Freeform 7">
            <a:extLst>
              <a:ext uri="{FF2B5EF4-FFF2-40B4-BE49-F238E27FC236}">
                <a16:creationId xmlns:a16="http://schemas.microsoft.com/office/drawing/2014/main" xmlns="" id="{463665DF-25B8-4EE2-8F85-921EF38BE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26ED637B-373F-4C89-BBC6-11C383B1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52" y="351342"/>
            <a:ext cx="9252154" cy="143628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Per le ragioni sopra esposte, ci è sembrato utile valutare l’atteggiamento del MMG </a:t>
            </a:r>
            <a:r>
              <a:rPr lang="it-IT" sz="2400" dirty="0" smtClean="0">
                <a:solidFill>
                  <a:schemeClr val="bg1"/>
                </a:solidFill>
              </a:rPr>
              <a:t>ligure</a:t>
            </a:r>
            <a:r>
              <a:rPr lang="it-IT" sz="2400" dirty="0">
                <a:solidFill>
                  <a:schemeClr val="bg1"/>
                </a:solidFill>
              </a:rPr>
              <a:t/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nei confronti dell’AGC</a:t>
            </a:r>
            <a:r>
              <a:rPr lang="it-IT" sz="2000" dirty="0">
                <a:solidFill>
                  <a:schemeClr val="bg1"/>
                </a:solidFill>
              </a:rPr>
              <a:t/>
            </a:r>
            <a:br>
              <a:rPr lang="it-IT" sz="2000" dirty="0">
                <a:solidFill>
                  <a:schemeClr val="bg1"/>
                </a:solidFill>
              </a:rPr>
            </a:br>
            <a:endParaRPr lang="en-US" sz="2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00" name="Freeform: Shape 99">
            <a:extLst>
              <a:ext uri="{FF2B5EF4-FFF2-40B4-BE49-F238E27FC236}">
                <a16:creationId xmlns:a16="http://schemas.microsoft.com/office/drawing/2014/main" xmlns="" id="{B3378DC2-950E-4B63-B833-32DE4719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75" name="Segnaposto contenuto 2">
            <a:extLst>
              <a:ext uri="{FF2B5EF4-FFF2-40B4-BE49-F238E27FC236}">
                <a16:creationId xmlns:a16="http://schemas.microsoft.com/office/drawing/2014/main" xmlns="" id="{0D3F024F-160C-40BC-9F03-815C0F13A5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6351" y="2487114"/>
            <a:ext cx="8424909" cy="236545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Tx/>
            </a:pPr>
            <a:r>
              <a:rPr lang="en-US" sz="1900" b="1" dirty="0" err="1"/>
              <a:t>Questionario</a:t>
            </a:r>
            <a:r>
              <a:rPr lang="en-US" sz="1900" b="1" dirty="0"/>
              <a:t> online </a:t>
            </a:r>
            <a:r>
              <a:rPr lang="en-US" sz="1900" dirty="0"/>
              <a:t>(CAI</a:t>
            </a:r>
            <a:r>
              <a:rPr lang="en-US" sz="1900" b="1" dirty="0"/>
              <a:t>, </a:t>
            </a:r>
            <a:r>
              <a:rPr lang="en-US" sz="1900" dirty="0"/>
              <a:t>Computer Assisted Interviewing) a </a:t>
            </a:r>
            <a:r>
              <a:rPr lang="en-US" sz="1900" b="1" dirty="0" err="1"/>
              <a:t>compilazione</a:t>
            </a:r>
            <a:r>
              <a:rPr lang="en-US" sz="1900" b="1" dirty="0"/>
              <a:t> </a:t>
            </a:r>
            <a:r>
              <a:rPr lang="en-US" sz="1900" b="1" dirty="0" err="1"/>
              <a:t>individuale</a:t>
            </a:r>
            <a:r>
              <a:rPr lang="en-US" sz="1900" dirty="0"/>
              <a:t>(CAWI, Computer Assisted Web Interviewing) </a:t>
            </a:r>
            <a:r>
              <a:rPr lang="en-US" sz="1900" dirty="0" err="1"/>
              <a:t>composto</a:t>
            </a:r>
            <a:r>
              <a:rPr lang="en-US" sz="1900" dirty="0"/>
              <a:t> da </a:t>
            </a:r>
            <a:r>
              <a:rPr lang="en-US" sz="1900" b="1" dirty="0"/>
              <a:t>12 </a:t>
            </a:r>
            <a:r>
              <a:rPr lang="en-US" sz="1900" b="1" dirty="0" err="1"/>
              <a:t>domande</a:t>
            </a:r>
            <a:r>
              <a:rPr lang="en-US" sz="1900" b="1" dirty="0"/>
              <a:t> a </a:t>
            </a:r>
            <a:r>
              <a:rPr lang="en-US" sz="1900" b="1" dirty="0" err="1"/>
              <a:t>risposta</a:t>
            </a:r>
            <a:r>
              <a:rPr lang="en-US" sz="1900" b="1" dirty="0"/>
              <a:t> </a:t>
            </a:r>
            <a:r>
              <a:rPr lang="en-US" sz="1900" b="1" dirty="0" err="1"/>
              <a:t>multipla</a:t>
            </a:r>
            <a:endParaRPr lang="en-US" sz="1900" b="1" dirty="0"/>
          </a:p>
          <a:p>
            <a:pPr>
              <a:lnSpc>
                <a:spcPct val="90000"/>
              </a:lnSpc>
              <a:buClrTx/>
            </a:pPr>
            <a:r>
              <a:rPr lang="en-US" sz="1900" b="1" dirty="0" err="1"/>
              <a:t>Inviato</a:t>
            </a:r>
            <a:r>
              <a:rPr lang="en-US" sz="1900" b="1" dirty="0"/>
              <a:t> a 775 MMG </a:t>
            </a:r>
            <a:r>
              <a:rPr lang="en-US" sz="1900" dirty="0" err="1" smtClean="0"/>
              <a:t>liguri</a:t>
            </a:r>
            <a:endParaRPr lang="en-US" sz="1900" b="1" dirty="0"/>
          </a:p>
          <a:p>
            <a:pPr>
              <a:lnSpc>
                <a:spcPct val="90000"/>
              </a:lnSpc>
              <a:buClrTx/>
            </a:pPr>
            <a:r>
              <a:rPr lang="en-US" sz="1900" b="1" dirty="0"/>
              <a:t>2 </a:t>
            </a:r>
            <a:r>
              <a:rPr lang="en-US" sz="1900" b="1" dirty="0" err="1"/>
              <a:t>invii</a:t>
            </a:r>
            <a:r>
              <a:rPr lang="en-US" sz="1900" b="1" dirty="0"/>
              <a:t> </a:t>
            </a:r>
            <a:r>
              <a:rPr lang="en-US" sz="1900" dirty="0"/>
              <a:t>a </a:t>
            </a:r>
            <a:r>
              <a:rPr lang="en-US" sz="1900" dirty="0" err="1"/>
              <a:t>distanza</a:t>
            </a:r>
            <a:r>
              <a:rPr lang="en-US" sz="1900" dirty="0"/>
              <a:t> di 20 </a:t>
            </a:r>
            <a:r>
              <a:rPr lang="en-US" sz="1900" dirty="0" err="1"/>
              <a:t>giorni</a:t>
            </a:r>
            <a:r>
              <a:rPr lang="en-US" sz="1900" dirty="0"/>
              <a:t> </a:t>
            </a:r>
            <a:endParaRPr lang="en-US" sz="1900" b="1" dirty="0"/>
          </a:p>
          <a:p>
            <a:pPr>
              <a:lnSpc>
                <a:spcPct val="90000"/>
              </a:lnSpc>
              <a:buClrTx/>
            </a:pPr>
            <a:r>
              <a:rPr lang="it-IT" sz="1800" dirty="0"/>
              <a:t>Le </a:t>
            </a:r>
            <a:r>
              <a:rPr lang="it-IT" sz="1800" b="1" dirty="0"/>
              <a:t>risposte</a:t>
            </a:r>
            <a:r>
              <a:rPr lang="it-IT" sz="1800" dirty="0"/>
              <a:t> sono state </a:t>
            </a:r>
            <a:r>
              <a:rPr lang="it-IT" sz="1800" b="1" dirty="0"/>
              <a:t>confrontate con </a:t>
            </a:r>
            <a:r>
              <a:rPr lang="it-IT" sz="1800" dirty="0"/>
              <a:t>quanto suggerito dalle recentissime </a:t>
            </a:r>
            <a:r>
              <a:rPr lang="it-IT" sz="1800" b="1" dirty="0"/>
              <a:t>raccomandazioni della BSR</a:t>
            </a:r>
            <a:endParaRPr lang="en-US" sz="1800" b="1" dirty="0"/>
          </a:p>
          <a:p>
            <a:pPr marL="0" indent="0">
              <a:lnSpc>
                <a:spcPct val="90000"/>
              </a:lnSpc>
              <a:buClrTx/>
              <a:buNone/>
            </a:pPr>
            <a:endParaRPr lang="en-US" sz="1900" b="1" dirty="0"/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xmlns="" id="{3DF56F23-1EEE-4407-8C48-AD4AB5FA77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985872" y="2058177"/>
            <a:ext cx="3069803" cy="3277419"/>
          </a:xfrm>
          <a:prstGeom prst="rect">
            <a:avLst/>
          </a:prstGeom>
          <a:effectLst/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CE71CD2-E6AA-4AED-962D-AEA112F1CDCF}"/>
              </a:ext>
            </a:extLst>
          </p:cNvPr>
          <p:cNvSpPr txBox="1"/>
          <p:nvPr/>
        </p:nvSpPr>
        <p:spPr>
          <a:xfrm>
            <a:off x="310638" y="5514093"/>
            <a:ext cx="85969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Hanno </a:t>
            </a:r>
            <a:r>
              <a:rPr lang="en-US" dirty="0" err="1"/>
              <a:t>risposto</a:t>
            </a:r>
            <a:r>
              <a:rPr lang="en-US" dirty="0"/>
              <a:t> </a:t>
            </a:r>
            <a:r>
              <a:rPr lang="en-US" b="1" dirty="0"/>
              <a:t>76 MMG </a:t>
            </a:r>
            <a:r>
              <a:rPr lang="en-US" b="1" dirty="0" err="1"/>
              <a:t>su</a:t>
            </a:r>
            <a:r>
              <a:rPr lang="en-US" b="1" dirty="0"/>
              <a:t> 775 </a:t>
            </a:r>
            <a:r>
              <a:rPr lang="en-US" dirty="0"/>
              <a:t>(</a:t>
            </a:r>
            <a:r>
              <a:rPr lang="en-US" b="1" dirty="0"/>
              <a:t>9,8%</a:t>
            </a:r>
            <a:r>
              <a:rPr lang="en-US" dirty="0"/>
              <a:t>) 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questionari</a:t>
            </a:r>
            <a:r>
              <a:rPr lang="en-US" dirty="0"/>
              <a:t> </a:t>
            </a:r>
            <a:r>
              <a:rPr lang="it-IT" dirty="0"/>
              <a:t>completati per intero erano </a:t>
            </a:r>
            <a:r>
              <a:rPr lang="it-IT" b="1" dirty="0"/>
              <a:t>64/76</a:t>
            </a:r>
            <a:r>
              <a:rPr lang="it-IT" dirty="0"/>
              <a:t> (</a:t>
            </a:r>
            <a:r>
              <a:rPr lang="it-IT" b="1" dirty="0"/>
              <a:t>84,21%</a:t>
            </a:r>
            <a:r>
              <a:rPr lang="it-IT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6080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F956817-E5C3-487D-92AB-510B29E6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528" y="3908190"/>
            <a:ext cx="5913176" cy="28327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2FC1C74A-1FC6-429F-8D79-1F5C12018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10" y="448775"/>
            <a:ext cx="5372377" cy="30433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B0BEBDEF-E2C4-4936-8922-6E8021A67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11" y="3908190"/>
            <a:ext cx="5372376" cy="28327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B095DC9-796C-4F51-B1B1-8D0AEC5D57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2528" y="448775"/>
            <a:ext cx="5913176" cy="30433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1FE6D389-98B2-4159-B22F-72E65C8A6489}"/>
              </a:ext>
            </a:extLst>
          </p:cNvPr>
          <p:cNvSpPr txBox="1"/>
          <p:nvPr/>
        </p:nvSpPr>
        <p:spPr>
          <a:xfrm>
            <a:off x="228508" y="274272"/>
            <a:ext cx="3104751" cy="2931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1000" dirty="0">
              <a:latin typeface="+mj-lt"/>
              <a:ea typeface="+mj-ea"/>
              <a:cs typeface="+mj-cs"/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sz="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D90F576-1330-4F45-A2A5-14F008BD6631}"/>
              </a:ext>
            </a:extLst>
          </p:cNvPr>
          <p:cNvSpPr txBox="1"/>
          <p:nvPr/>
        </p:nvSpPr>
        <p:spPr>
          <a:xfrm>
            <a:off x="55993" y="26177"/>
            <a:ext cx="435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Caratteristiche dei MMG intervistati: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981AC6C-3AF8-4822-83C3-3ED4061A701E}"/>
              </a:ext>
            </a:extLst>
          </p:cNvPr>
          <p:cNvSpPr txBox="1"/>
          <p:nvPr/>
        </p:nvSpPr>
        <p:spPr>
          <a:xfrm>
            <a:off x="55993" y="3538858"/>
            <a:ext cx="414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Incidenza e prevalenza:</a:t>
            </a:r>
          </a:p>
        </p:txBody>
      </p:sp>
    </p:spTree>
    <p:extLst>
      <p:ext uri="{BB962C8B-B14F-4D97-AF65-F5344CB8AC3E}">
        <p14:creationId xmlns:p14="http://schemas.microsoft.com/office/powerpoint/2010/main" val="1362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1B982A62-42A2-4A3F-83D4-DCE797BB8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551" y="1651247"/>
            <a:ext cx="6045700" cy="4634141"/>
          </a:xfrm>
          <a:prstGeom prst="rect">
            <a:avLst/>
          </a:prstGeom>
        </p:spPr>
      </p:pic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xmlns="" id="{6ECC7ADE-4902-4ED3-A824-78458523C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749" y="1651247"/>
            <a:ext cx="5554470" cy="463414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5004DDE-1DAB-49B8-8A08-9680A83D04B2}"/>
              </a:ext>
            </a:extLst>
          </p:cNvPr>
          <p:cNvSpPr txBox="1"/>
          <p:nvPr/>
        </p:nvSpPr>
        <p:spPr>
          <a:xfrm>
            <a:off x="162749" y="478486"/>
            <a:ext cx="62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Caratteristiche cliniche dell’AGC:</a:t>
            </a:r>
          </a:p>
        </p:txBody>
      </p:sp>
    </p:spTree>
    <p:extLst>
      <p:ext uri="{BB962C8B-B14F-4D97-AF65-F5344CB8AC3E}">
        <p14:creationId xmlns:p14="http://schemas.microsoft.com/office/powerpoint/2010/main" val="425997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3">
            <a:extLst>
              <a:ext uri="{FF2B5EF4-FFF2-40B4-BE49-F238E27FC236}">
                <a16:creationId xmlns:a16="http://schemas.microsoft.com/office/drawing/2014/main" xmlns="" id="{4D02ABCD-DA5E-4187-BAB2-5B493793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268" y="3475783"/>
            <a:ext cx="5621506" cy="3260531"/>
          </a:xfrm>
          <a:prstGeom prst="rect">
            <a:avLst/>
          </a:prstGeom>
          <a:effectLst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017ED31A-BC7A-4EB6-A576-FDF30AC0A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2149" y="216935"/>
            <a:ext cx="6727701" cy="3165282"/>
          </a:xfrm>
          <a:prstGeom prst="rect">
            <a:avLst/>
          </a:prstGeom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5F0DC72-C66D-43B3-A34D-7EF4FE4D89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" y="3475782"/>
            <a:ext cx="5621505" cy="3251875"/>
          </a:xfrm>
          <a:prstGeom prst="rect">
            <a:avLst/>
          </a:prstGeom>
          <a:effectLst/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6833AAA7-588D-43DF-A425-64AAFAD3E7E6}"/>
              </a:ext>
            </a:extLst>
          </p:cNvPr>
          <p:cNvSpPr txBox="1"/>
          <p:nvPr/>
        </p:nvSpPr>
        <p:spPr>
          <a:xfrm>
            <a:off x="82673" y="130343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Iter diagnostico:</a:t>
            </a:r>
          </a:p>
        </p:txBody>
      </p:sp>
    </p:spTree>
    <p:extLst>
      <p:ext uri="{BB962C8B-B14F-4D97-AF65-F5344CB8AC3E}">
        <p14:creationId xmlns:p14="http://schemas.microsoft.com/office/powerpoint/2010/main" val="74939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b7416fb1d4f80c6896f827efdae7dc4c53e3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988</Words>
  <Application>Microsoft Office PowerPoint</Application>
  <PresentationFormat>Widescreen</PresentationFormat>
  <Paragraphs>106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  <vt:variant>
        <vt:lpstr>Presentazioni personalizzate</vt:lpstr>
      </vt:variant>
      <vt:variant>
        <vt:i4>1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Ione</vt:lpstr>
      <vt:lpstr>QUANTO E’ FREQUENTE L’ARTERITE GIGANTOCELLULARE IN MEDICINA GENERALE? INDAGINE SU UN CAMPIONE GENOVESE</vt:lpstr>
      <vt:lpstr>L’ARTERITE GIGANTOCELLULARE (AGC):</vt:lpstr>
      <vt:lpstr>LA PERDITA DEL VISUS: </vt:lpstr>
      <vt:lpstr>QUALI SONO LE CRITICITA’ CHE PORTANO AL RITARDO NEL RICONOSCIMENTO DELL’AGC ?</vt:lpstr>
      <vt:lpstr>Presentazione standard di PowerPoint</vt:lpstr>
      <vt:lpstr>Per le ragioni sopra esposte, ci è sembrato utile valutare l’atteggiamento del MMG ligure nei confronti dell’AGC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CONFRONTO TRA CARATTERISTICHE DEI MMG E LE RISPOSTE AL QUESTIONARIO:</vt:lpstr>
      <vt:lpstr>Presentazione standard di PowerPoint</vt:lpstr>
      <vt:lpstr>LE CONCLUSIONI:</vt:lpstr>
      <vt:lpstr>GRAZIE PER L’ATTENZIONE</vt:lpstr>
      <vt:lpstr>Presentazione personalizzata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QUANTO E’ FREQUENTE L’ARTERITE GIGANTOCELLULARE IN MEDICINA GENERALE? INDAGINE SU UN CAMPIONE GENOVESE</dc:title>
  <dc:creator>Paolo Vittoriano Clini</dc:creator>
  <cp:lastModifiedBy>Andrea Stimamiglio</cp:lastModifiedBy>
  <cp:revision>41</cp:revision>
  <dcterms:created xsi:type="dcterms:W3CDTF">2019-07-02T20:48:28Z</dcterms:created>
  <dcterms:modified xsi:type="dcterms:W3CDTF">2019-07-13T14:43:49Z</dcterms:modified>
</cp:coreProperties>
</file>